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36"/>
  </p:notesMasterIdLst>
  <p:sldIdLst>
    <p:sldId id="256" r:id="rId2"/>
    <p:sldId id="264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9" r:id="rId12"/>
    <p:sldId id="378" r:id="rId13"/>
    <p:sldId id="381" r:id="rId14"/>
    <p:sldId id="382" r:id="rId15"/>
    <p:sldId id="383" r:id="rId16"/>
    <p:sldId id="384" r:id="rId17"/>
    <p:sldId id="385" r:id="rId18"/>
    <p:sldId id="380" r:id="rId19"/>
    <p:sldId id="386" r:id="rId20"/>
    <p:sldId id="387" r:id="rId21"/>
    <p:sldId id="388" r:id="rId22"/>
    <p:sldId id="389" r:id="rId23"/>
    <p:sldId id="391" r:id="rId24"/>
    <p:sldId id="390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400" r:id="rId33"/>
    <p:sldId id="399" r:id="rId34"/>
    <p:sldId id="263" r:id="rId35"/>
  </p:sldIdLst>
  <p:sldSz cx="12192000" cy="6858000"/>
  <p:notesSz cx="6858000" cy="9144000"/>
  <p:embeddedFontLs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Segoe UI Light" panose="020B0502040204020203" pitchFamily="34" charset="0"/>
      <p:regular r:id="rId41"/>
      <p:italic r:id="rId42"/>
    </p:embeddedFont>
    <p:embeddedFont>
      <p:font typeface="等线" panose="02010600030101010101" pitchFamily="2" charset="-122"/>
      <p:regular r:id="rId43"/>
      <p:bold r:id="rId44"/>
    </p:embeddedFont>
    <p:embeddedFont>
      <p:font typeface="微软雅黑" panose="020B0503020204020204" pitchFamily="34" charset="-122"/>
      <p:regular r:id="rId45"/>
      <p:bold r:id="rId46"/>
    </p:embeddedFont>
    <p:embeddedFont>
      <p:font typeface="微软雅黑" panose="020B0503020204020204" pitchFamily="34" charset="-122"/>
      <p:regular r:id="rId45"/>
      <p:bold r:id="rId46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72"/>
    <a:srgbClr val="E73A1C"/>
    <a:srgbClr val="F23C00"/>
    <a:srgbClr val="D9D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2866" autoAdjust="0"/>
  </p:normalViewPr>
  <p:slideViewPr>
    <p:cSldViewPr snapToGrid="0" snapToObjects="1">
      <p:cViewPr varScale="1">
        <p:scale>
          <a:sx n="87" d="100"/>
          <a:sy n="87" d="100"/>
        </p:scale>
        <p:origin x="411" y="82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88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794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65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978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8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5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30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362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01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283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3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B99F00F-FC95-482C-B1F7-6A41D0225CCD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CDDA43F-E533-43F2-B999-F8C1DDCD1369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5B85C3-A5D5-4B42-B524-487F69BCA317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3F6391-54F8-4148-9868-6B6FEEA122D2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791773-BC87-4AC3-B67D-178B9BE30CA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C393B442-A911-45B8-B9B2-D8466FBCC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6827" y="72410"/>
            <a:ext cx="156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 </a:t>
            </a:r>
            <a:r>
              <a:rPr lang="zh-CN" altLang="en-US" dirty="0"/>
              <a:t>基本内容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F1F399F8-7F8F-4FD5-91A1-EEDBC18D0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3126214D-8463-4DD9-BD5D-34555F2B68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0AE461FF-210A-42D6-BE7C-3A900A4F8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E4F82383-80F7-4C97-846B-7BF5AB2DE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04C4457-43FD-443B-A4C7-39009BEC9634}"/>
              </a:ext>
            </a:extLst>
          </p:cNvPr>
          <p:cNvCxnSpPr>
            <a:cxnSpLocks/>
          </p:cNvCxnSpPr>
          <p:nvPr userDrawn="1"/>
        </p:nvCxnSpPr>
        <p:spPr>
          <a:xfrm>
            <a:off x="1181133" y="1429518"/>
            <a:ext cx="4060081" cy="0"/>
          </a:xfrm>
          <a:prstGeom prst="line">
            <a:avLst/>
          </a:prstGeom>
          <a:ln w="57150" cap="rnd" cmpd="sng">
            <a:gradFill>
              <a:gsLst>
                <a:gs pos="19000">
                  <a:schemeClr val="bg2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95000">
                  <a:srgbClr val="00B0F0"/>
                </a:gs>
              </a:gsLst>
              <a:lin ang="1080000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599BA7C5-4AAB-4563-B228-54634D1530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063" y="667655"/>
            <a:ext cx="861697" cy="8616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C889A-75B1-4803-828A-B38755311F1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52027" y="830737"/>
            <a:ext cx="12362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3200" b="1" dirty="0" smtClean="0">
                <a:solidFill>
                  <a:srgbClr val="FF0000"/>
                </a:solidFill>
              </a:defRPr>
            </a:lvl1pPr>
          </a:lstStyle>
          <a:p>
            <a:pPr marL="0"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28745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0C91B4-283E-4E34-A6F4-21790ADA4809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501A87-BA63-4736-B5E1-9D15B1700A06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F9E048-33BC-4937-B745-813F4455131B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6712DC1-FA3B-4116-88AE-4D22F9C00636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472870-9023-4B1D-9D48-6FFBB260804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E19D22A-C1E1-40BF-B2BE-6240AAB9E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685" y="72410"/>
            <a:ext cx="142859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9D348924-D5BD-46F4-8FC5-FA7ABB7A7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E091483-4ECF-4E7D-9481-FAA13147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2" name="文本占位符 19">
            <a:extLst>
              <a:ext uri="{FF2B5EF4-FFF2-40B4-BE49-F238E27FC236}">
                <a16:creationId xmlns:a16="http://schemas.microsoft.com/office/drawing/2014/main" id="{FB9395B4-103C-4344-AFAF-6B5CBB2CD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1E4F5A60-AB29-4034-AA19-508221B7DA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</p:spTree>
    <p:extLst>
      <p:ext uri="{BB962C8B-B14F-4D97-AF65-F5344CB8AC3E}">
        <p14:creationId xmlns:p14="http://schemas.microsoft.com/office/powerpoint/2010/main" val="271897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70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92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2" r:id="rId4"/>
    <p:sldLayoutId id="2147483664" r:id="rId5"/>
    <p:sldLayoutId id="2147483663" r:id="rId6"/>
    <p:sldLayoutId id="2147483665" r:id="rId7"/>
    <p:sldLayoutId id="2147483681" r:id="rId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0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20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20.tmp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10" Type="http://schemas.openxmlformats.org/officeDocument/2006/relationships/tags" Target="../tags/tag61.xml"/><Relationship Id="rId19" Type="http://schemas.openxmlformats.org/officeDocument/2006/relationships/image" Target="../media/image20.tmp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10" Type="http://schemas.openxmlformats.org/officeDocument/2006/relationships/tags" Target="../tags/tag78.xml"/><Relationship Id="rId19" Type="http://schemas.openxmlformats.org/officeDocument/2006/relationships/image" Target="../media/image20.tmp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7775" y="390313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3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2019NIIT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30092-F62A-483A-BD38-5CB8E8336340}"/>
              </a:ext>
            </a:extLst>
          </p:cNvPr>
          <p:cNvSpPr txBox="1"/>
          <p:nvPr/>
        </p:nvSpPr>
        <p:spPr>
          <a:xfrm>
            <a:off x="4313889" y="5050344"/>
            <a:ext cx="354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第五章 设备管理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654620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616767-794E-40F8-9B85-1C470423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37" y="1502497"/>
            <a:ext cx="4540219" cy="51608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A0F9EE0-15E3-447B-A43B-44761B45ED2D}"/>
              </a:ext>
            </a:extLst>
          </p:cNvPr>
          <p:cNvSpPr txBox="1"/>
          <p:nvPr/>
        </p:nvSpPr>
        <p:spPr>
          <a:xfrm>
            <a:off x="6568751" y="1744824"/>
            <a:ext cx="3651962" cy="500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北桥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内存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AGP/PCI-Express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Built-in display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南桥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ATA/IDE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USB/Firewire</a:t>
            </a:r>
            <a:r>
              <a:rPr lang="zh-CN" altLang="en-US" sz="2400" b="1" dirty="0"/>
              <a:t>总线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Serial/Parallel</a:t>
            </a:r>
            <a:r>
              <a:rPr lang="zh-CN" altLang="en-US" sz="2400" b="1" dirty="0"/>
              <a:t>接口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DMA</a:t>
            </a:r>
            <a:r>
              <a:rPr lang="zh-CN" altLang="en-US" sz="2400" b="1" dirty="0"/>
              <a:t>控制器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00635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47535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内核</a:t>
            </a:r>
            <a:r>
              <a:rPr lang="en-US" altLang="zh-CN" dirty="0"/>
              <a:t>I/O</a:t>
            </a:r>
            <a:r>
              <a:rPr lang="zh-CN" altLang="en-US" dirty="0"/>
              <a:t>结构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B61F81-A5A8-4D38-AEEA-494A63DCD985}"/>
              </a:ext>
            </a:extLst>
          </p:cNvPr>
          <p:cNvSpPr/>
          <p:nvPr/>
        </p:nvSpPr>
        <p:spPr>
          <a:xfrm>
            <a:off x="2546198" y="2187518"/>
            <a:ext cx="6840000" cy="531361"/>
          </a:xfrm>
          <a:prstGeom prst="rect">
            <a:avLst/>
          </a:prstGeom>
          <a:gradFill>
            <a:gsLst>
              <a:gs pos="100000">
                <a:srgbClr val="33FFFF"/>
              </a:gs>
              <a:gs pos="0">
                <a:srgbClr val="CCFF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内核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3B86AD-882E-4E88-ACC4-A3CA36835D27}"/>
              </a:ext>
            </a:extLst>
          </p:cNvPr>
          <p:cNvSpPr/>
          <p:nvPr/>
        </p:nvSpPr>
        <p:spPr>
          <a:xfrm>
            <a:off x="2546198" y="2726318"/>
            <a:ext cx="6840000" cy="531361"/>
          </a:xfrm>
          <a:prstGeom prst="rect">
            <a:avLst/>
          </a:prstGeom>
          <a:gradFill>
            <a:gsLst>
              <a:gs pos="100000">
                <a:srgbClr val="33FFFF"/>
              </a:gs>
              <a:gs pos="0">
                <a:srgbClr val="CCFF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I/O</a:t>
            </a:r>
            <a:r>
              <a:rPr lang="zh-CN" altLang="en-US" b="1" dirty="0"/>
              <a:t>子系统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91DF551-D380-4395-B9A7-24A3BFA505F2}"/>
              </a:ext>
            </a:extLst>
          </p:cNvPr>
          <p:cNvGrpSpPr/>
          <p:nvPr/>
        </p:nvGrpSpPr>
        <p:grpSpPr>
          <a:xfrm>
            <a:off x="2546198" y="3239017"/>
            <a:ext cx="6840000" cy="642938"/>
            <a:chOff x="604810" y="2161223"/>
            <a:chExt cx="6840000" cy="64293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1AF91C-91C9-42B7-A538-73162E36DD7B}"/>
                </a:ext>
              </a:extLst>
            </p:cNvPr>
            <p:cNvSpPr/>
            <p:nvPr/>
          </p:nvSpPr>
          <p:spPr>
            <a:xfrm>
              <a:off x="604810" y="2177857"/>
              <a:ext cx="6840000" cy="626304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CC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D0612CB-142A-4BFC-8EBA-23BB28924403}"/>
                </a:ext>
              </a:extLst>
            </p:cNvPr>
            <p:cNvCxnSpPr/>
            <p:nvPr/>
          </p:nvCxnSpPr>
          <p:spPr>
            <a:xfrm rot="16200000" flipV="1">
              <a:off x="1252539" y="2480310"/>
              <a:ext cx="642937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6A7FF7A-0599-4857-82DC-1FAB17E68BEE}"/>
                </a:ext>
              </a:extLst>
            </p:cNvPr>
            <p:cNvCxnSpPr/>
            <p:nvPr/>
          </p:nvCxnSpPr>
          <p:spPr>
            <a:xfrm rot="16200000" flipV="1">
              <a:off x="2233597" y="2480310"/>
              <a:ext cx="642937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8C01DD7-DAC4-4143-B51B-9CFCC254BD33}"/>
                </a:ext>
              </a:extLst>
            </p:cNvPr>
            <p:cNvCxnSpPr/>
            <p:nvPr/>
          </p:nvCxnSpPr>
          <p:spPr>
            <a:xfrm rot="16200000" flipV="1">
              <a:off x="3205158" y="2480310"/>
              <a:ext cx="642937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FB52758-313D-439C-9913-4DD91173A18B}"/>
                </a:ext>
              </a:extLst>
            </p:cNvPr>
            <p:cNvCxnSpPr/>
            <p:nvPr/>
          </p:nvCxnSpPr>
          <p:spPr>
            <a:xfrm rot="16200000" flipV="1">
              <a:off x="4181475" y="2480310"/>
              <a:ext cx="642937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1D79B32-BAAB-44EA-9C3B-4DB07D1FEB01}"/>
                </a:ext>
              </a:extLst>
            </p:cNvPr>
            <p:cNvCxnSpPr/>
            <p:nvPr/>
          </p:nvCxnSpPr>
          <p:spPr>
            <a:xfrm rot="16200000" flipV="1">
              <a:off x="5162555" y="2480310"/>
              <a:ext cx="642937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278489B-A43C-4C2D-B4F2-E55BF2A42F95}"/>
                </a:ext>
              </a:extLst>
            </p:cNvPr>
            <p:cNvCxnSpPr/>
            <p:nvPr/>
          </p:nvCxnSpPr>
          <p:spPr>
            <a:xfrm rot="16200000" flipV="1">
              <a:off x="6134116" y="2480310"/>
              <a:ext cx="642937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51">
              <a:extLst>
                <a:ext uri="{FF2B5EF4-FFF2-40B4-BE49-F238E27FC236}">
                  <a16:creationId xmlns:a16="http://schemas.microsoft.com/office/drawing/2014/main" id="{5A66B38E-408A-4BB0-9AC2-E048CA859723}"/>
                </a:ext>
              </a:extLst>
            </p:cNvPr>
            <p:cNvSpPr txBox="1"/>
            <p:nvPr/>
          </p:nvSpPr>
          <p:spPr>
            <a:xfrm>
              <a:off x="3809742" y="2304096"/>
              <a:ext cx="420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11576A"/>
                  </a:solidFill>
                  <a:latin typeface="+mj-ea"/>
                  <a:ea typeface="+mj-ea"/>
                </a:rPr>
                <a:t>···</a:t>
              </a:r>
              <a:endParaRPr lang="zh-CN" altLang="en-US" sz="1400" b="1" dirty="0">
                <a:solidFill>
                  <a:srgbClr val="11576A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56">
              <a:extLst>
                <a:ext uri="{FF2B5EF4-FFF2-40B4-BE49-F238E27FC236}">
                  <a16:creationId xmlns:a16="http://schemas.microsoft.com/office/drawing/2014/main" id="{2D4E0F60-EBE2-42DE-A5A0-146E4A90D384}"/>
                </a:ext>
              </a:extLst>
            </p:cNvPr>
            <p:cNvSpPr txBox="1"/>
            <p:nvPr/>
          </p:nvSpPr>
          <p:spPr>
            <a:xfrm>
              <a:off x="679206" y="222640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11576A"/>
                  </a:solidFill>
                  <a:latin typeface="+mj-ea"/>
                  <a:ea typeface="+mj-ea"/>
                </a:rPr>
                <a:t>SCSI</a:t>
              </a:r>
            </a:p>
            <a:p>
              <a:pPr algn="ctr"/>
              <a:r>
                <a:rPr lang="zh-CN" altLang="en-US" sz="1200" b="1" dirty="0">
                  <a:solidFill>
                    <a:srgbClr val="11576A"/>
                  </a:solidFill>
                  <a:latin typeface="+mj-ea"/>
                  <a:ea typeface="+mj-ea"/>
                </a:rPr>
                <a:t>设备驱动</a:t>
              </a:r>
            </a:p>
          </p:txBody>
        </p:sp>
        <p:sp>
          <p:nvSpPr>
            <p:cNvPr id="22" name="TextBox 58">
              <a:extLst>
                <a:ext uri="{FF2B5EF4-FFF2-40B4-BE49-F238E27FC236}">
                  <a16:creationId xmlns:a16="http://schemas.microsoft.com/office/drawing/2014/main" id="{F438F143-63EC-4B3E-8092-536AA18C47E5}"/>
                </a:ext>
              </a:extLst>
            </p:cNvPr>
            <p:cNvSpPr txBox="1"/>
            <p:nvPr/>
          </p:nvSpPr>
          <p:spPr>
            <a:xfrm>
              <a:off x="1668740" y="222218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11576A"/>
                  </a:solidFill>
                  <a:latin typeface="+mj-ea"/>
                  <a:ea typeface="+mj-ea"/>
                </a:rPr>
                <a:t>键盘</a:t>
              </a:r>
              <a:endParaRPr lang="en-US" altLang="zh-CN" sz="1200" b="1" dirty="0">
                <a:solidFill>
                  <a:srgbClr val="11576A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200" b="1" dirty="0">
                  <a:solidFill>
                    <a:srgbClr val="11576A"/>
                  </a:solidFill>
                  <a:latin typeface="+mj-ea"/>
                </a:rPr>
                <a:t>设备驱动</a:t>
              </a:r>
            </a:p>
          </p:txBody>
        </p:sp>
        <p:sp>
          <p:nvSpPr>
            <p:cNvPr id="23" name="TextBox 59">
              <a:extLst>
                <a:ext uri="{FF2B5EF4-FFF2-40B4-BE49-F238E27FC236}">
                  <a16:creationId xmlns:a16="http://schemas.microsoft.com/office/drawing/2014/main" id="{74F3BB75-1C36-4C69-9C99-C4CCA1238D2C}"/>
                </a:ext>
              </a:extLst>
            </p:cNvPr>
            <p:cNvSpPr txBox="1"/>
            <p:nvPr/>
          </p:nvSpPr>
          <p:spPr>
            <a:xfrm>
              <a:off x="2623186" y="223681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11576A"/>
                  </a:solidFill>
                  <a:latin typeface="+mj-ea"/>
                  <a:ea typeface="+mj-ea"/>
                </a:rPr>
                <a:t>鼠标</a:t>
              </a:r>
              <a:endParaRPr lang="en-US" altLang="zh-CN" sz="1200" b="1" dirty="0">
                <a:solidFill>
                  <a:srgbClr val="11576A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200" b="1" dirty="0">
                  <a:solidFill>
                    <a:srgbClr val="11576A"/>
                  </a:solidFill>
                  <a:latin typeface="+mj-ea"/>
                </a:rPr>
                <a:t>设备驱动</a:t>
              </a:r>
            </a:p>
          </p:txBody>
        </p:sp>
        <p:sp>
          <p:nvSpPr>
            <p:cNvPr id="24" name="TextBox 60">
              <a:extLst>
                <a:ext uri="{FF2B5EF4-FFF2-40B4-BE49-F238E27FC236}">
                  <a16:creationId xmlns:a16="http://schemas.microsoft.com/office/drawing/2014/main" id="{0AFD7695-612B-4D3D-AB4E-3D159D951DEA}"/>
                </a:ext>
              </a:extLst>
            </p:cNvPr>
            <p:cNvSpPr txBox="1"/>
            <p:nvPr/>
          </p:nvSpPr>
          <p:spPr>
            <a:xfrm>
              <a:off x="4581582" y="223011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11576A"/>
                  </a:solidFill>
                  <a:latin typeface="+mj-ea"/>
                  <a:ea typeface="+mj-ea"/>
                </a:rPr>
                <a:t>PCI</a:t>
              </a:r>
            </a:p>
            <a:p>
              <a:pPr algn="ctr"/>
              <a:r>
                <a:rPr lang="zh-CN" altLang="en-US" sz="1200" b="1" dirty="0">
                  <a:solidFill>
                    <a:srgbClr val="11576A"/>
                  </a:solidFill>
                  <a:latin typeface="+mj-ea"/>
                  <a:ea typeface="+mj-ea"/>
                </a:rPr>
                <a:t>总线</a:t>
              </a:r>
              <a:r>
                <a:rPr lang="zh-CN" altLang="en-US" sz="1200" b="1" dirty="0">
                  <a:solidFill>
                    <a:srgbClr val="11576A"/>
                  </a:solidFill>
                  <a:latin typeface="+mj-ea"/>
                </a:rPr>
                <a:t>驱动</a:t>
              </a:r>
            </a:p>
          </p:txBody>
        </p:sp>
        <p:sp>
          <p:nvSpPr>
            <p:cNvPr id="25" name="TextBox 61">
              <a:extLst>
                <a:ext uri="{FF2B5EF4-FFF2-40B4-BE49-F238E27FC236}">
                  <a16:creationId xmlns:a16="http://schemas.microsoft.com/office/drawing/2014/main" id="{113F9136-1D73-4B93-AD8B-954502CEC83C}"/>
                </a:ext>
              </a:extLst>
            </p:cNvPr>
            <p:cNvSpPr txBox="1"/>
            <p:nvPr/>
          </p:nvSpPr>
          <p:spPr>
            <a:xfrm>
              <a:off x="5567426" y="222218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11576A"/>
                  </a:solidFill>
                  <a:latin typeface="+mj-ea"/>
                  <a:ea typeface="+mj-ea"/>
                </a:rPr>
                <a:t>软盘</a:t>
              </a:r>
              <a:endParaRPr lang="en-US" altLang="zh-CN" sz="1200" b="1" dirty="0">
                <a:solidFill>
                  <a:srgbClr val="11576A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200" b="1" dirty="0">
                  <a:solidFill>
                    <a:srgbClr val="11576A"/>
                  </a:solidFill>
                  <a:latin typeface="+mj-ea"/>
                </a:rPr>
                <a:t>设备驱动</a:t>
              </a:r>
            </a:p>
          </p:txBody>
        </p:sp>
        <p:sp>
          <p:nvSpPr>
            <p:cNvPr id="26" name="TextBox 62">
              <a:extLst>
                <a:ext uri="{FF2B5EF4-FFF2-40B4-BE49-F238E27FC236}">
                  <a16:creationId xmlns:a16="http://schemas.microsoft.com/office/drawing/2014/main" id="{CF1BC812-D002-49F2-AF05-C013F61EAABE}"/>
                </a:ext>
              </a:extLst>
            </p:cNvPr>
            <p:cNvSpPr txBox="1"/>
            <p:nvPr/>
          </p:nvSpPr>
          <p:spPr>
            <a:xfrm>
              <a:off x="6538600" y="222853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11576A"/>
                  </a:solidFill>
                  <a:latin typeface="+mj-ea"/>
                  <a:ea typeface="+mj-ea"/>
                </a:rPr>
                <a:t>ATAPI</a:t>
              </a:r>
            </a:p>
            <a:p>
              <a:pPr algn="ctr"/>
              <a:r>
                <a:rPr lang="zh-CN" altLang="en-US" sz="1200" b="1" dirty="0">
                  <a:solidFill>
                    <a:srgbClr val="11576A"/>
                  </a:solidFill>
                  <a:latin typeface="+mj-ea"/>
                </a:rPr>
                <a:t>设备驱动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85A7CA0-060A-416F-96A9-98A693D9B66F}"/>
              </a:ext>
            </a:extLst>
          </p:cNvPr>
          <p:cNvGrpSpPr/>
          <p:nvPr/>
        </p:nvGrpSpPr>
        <p:grpSpPr>
          <a:xfrm>
            <a:off x="2541284" y="4274541"/>
            <a:ext cx="6840000" cy="903282"/>
            <a:chOff x="600047" y="2957518"/>
            <a:chExt cx="6840000" cy="90328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0E177CD-AC9F-46C4-A82F-DEDE393B1B7F}"/>
                </a:ext>
              </a:extLst>
            </p:cNvPr>
            <p:cNvSpPr/>
            <p:nvPr/>
          </p:nvSpPr>
          <p:spPr>
            <a:xfrm>
              <a:off x="600047" y="2957518"/>
              <a:ext cx="6840000" cy="612000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7B92F73-4329-43CA-B884-9EE0AFFE3DFC}"/>
                </a:ext>
              </a:extLst>
            </p:cNvPr>
            <p:cNvCxnSpPr/>
            <p:nvPr/>
          </p:nvCxnSpPr>
          <p:spPr>
            <a:xfrm rot="16200000" flipV="1">
              <a:off x="1268007" y="3266353"/>
              <a:ext cx="612000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D97220C-2380-4259-8A76-857592A56A2B}"/>
                </a:ext>
              </a:extLst>
            </p:cNvPr>
            <p:cNvCxnSpPr/>
            <p:nvPr/>
          </p:nvCxnSpPr>
          <p:spPr>
            <a:xfrm rot="16200000" flipV="1">
              <a:off x="2249065" y="3266353"/>
              <a:ext cx="612000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0F5F5201-38C8-4C19-8CBE-593D6BE40388}"/>
                </a:ext>
              </a:extLst>
            </p:cNvPr>
            <p:cNvCxnSpPr/>
            <p:nvPr/>
          </p:nvCxnSpPr>
          <p:spPr>
            <a:xfrm rot="16200000" flipV="1">
              <a:off x="3220626" y="3266353"/>
              <a:ext cx="612000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7C8FEF1-57C6-4F79-B6A1-119B5453E559}"/>
                </a:ext>
              </a:extLst>
            </p:cNvPr>
            <p:cNvCxnSpPr/>
            <p:nvPr/>
          </p:nvCxnSpPr>
          <p:spPr>
            <a:xfrm rot="16200000" flipV="1">
              <a:off x="4196943" y="3266353"/>
              <a:ext cx="612000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F242941-2EBE-41B2-8204-DFAD95EC2F89}"/>
                </a:ext>
              </a:extLst>
            </p:cNvPr>
            <p:cNvCxnSpPr/>
            <p:nvPr/>
          </p:nvCxnSpPr>
          <p:spPr>
            <a:xfrm rot="16200000" flipV="1">
              <a:off x="5178023" y="3266353"/>
              <a:ext cx="612000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94BEBED-5FD8-4FDF-A00E-941128FC89A6}"/>
                </a:ext>
              </a:extLst>
            </p:cNvPr>
            <p:cNvCxnSpPr/>
            <p:nvPr/>
          </p:nvCxnSpPr>
          <p:spPr>
            <a:xfrm rot="16200000" flipV="1">
              <a:off x="6149584" y="3266353"/>
              <a:ext cx="612000" cy="476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A7F4E725-147D-4172-A298-36EC878E25BB}"/>
                </a:ext>
              </a:extLst>
            </p:cNvPr>
            <p:cNvCxnSpPr/>
            <p:nvPr/>
          </p:nvCxnSpPr>
          <p:spPr>
            <a:xfrm>
              <a:off x="6924300" y="3547591"/>
              <a:ext cx="12859" cy="290514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4AF104E-7F1F-4872-984A-0D409D55CCC5}"/>
                </a:ext>
              </a:extLst>
            </p:cNvPr>
            <p:cNvCxnSpPr/>
            <p:nvPr/>
          </p:nvCxnSpPr>
          <p:spPr>
            <a:xfrm rot="16200000" flipH="1">
              <a:off x="5826138" y="3716341"/>
              <a:ext cx="288918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93AF69DF-BCF2-47B9-8950-6756F2FA0E67}"/>
                </a:ext>
              </a:extLst>
            </p:cNvPr>
            <p:cNvCxnSpPr/>
            <p:nvPr/>
          </p:nvCxnSpPr>
          <p:spPr>
            <a:xfrm rot="16200000" flipH="1">
              <a:off x="4814894" y="3716341"/>
              <a:ext cx="288918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F6DA89D-7734-4B46-83D2-288AF25F8C2F}"/>
                </a:ext>
              </a:extLst>
            </p:cNvPr>
            <p:cNvCxnSpPr/>
            <p:nvPr/>
          </p:nvCxnSpPr>
          <p:spPr>
            <a:xfrm rot="16200000" flipH="1">
              <a:off x="3856037" y="3716341"/>
              <a:ext cx="288918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FBECD53C-0260-4EBD-8DE6-2425436BB161}"/>
                </a:ext>
              </a:extLst>
            </p:cNvPr>
            <p:cNvCxnSpPr/>
            <p:nvPr/>
          </p:nvCxnSpPr>
          <p:spPr>
            <a:xfrm rot="16200000" flipH="1">
              <a:off x="2886068" y="3716341"/>
              <a:ext cx="288918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7F100469-30F4-4316-B6E8-4BE4F54F2D77}"/>
                </a:ext>
              </a:extLst>
            </p:cNvPr>
            <p:cNvCxnSpPr/>
            <p:nvPr/>
          </p:nvCxnSpPr>
          <p:spPr>
            <a:xfrm rot="16200000" flipH="1">
              <a:off x="1927211" y="3716341"/>
              <a:ext cx="288918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6CDAEDC3-95C5-4B6D-B5A6-EF2834A37E62}"/>
                </a:ext>
              </a:extLst>
            </p:cNvPr>
            <p:cNvCxnSpPr/>
            <p:nvPr/>
          </p:nvCxnSpPr>
          <p:spPr>
            <a:xfrm rot="16200000" flipH="1">
              <a:off x="927079" y="3716341"/>
              <a:ext cx="288918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7">
              <a:extLst>
                <a:ext uri="{FF2B5EF4-FFF2-40B4-BE49-F238E27FC236}">
                  <a16:creationId xmlns:a16="http://schemas.microsoft.com/office/drawing/2014/main" id="{8747842C-738E-485B-8E64-C78A2BA19E4B}"/>
                </a:ext>
              </a:extLst>
            </p:cNvPr>
            <p:cNvSpPr txBox="1"/>
            <p:nvPr/>
          </p:nvSpPr>
          <p:spPr>
            <a:xfrm>
              <a:off x="618651" y="3022063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+mj-ea"/>
                  <a:ea typeface="+mj-ea"/>
                </a:rPr>
                <a:t>SCSI</a:t>
              </a: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设备控制器</a:t>
              </a:r>
              <a:endParaRPr lang="en-US" altLang="zh-CN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8">
              <a:extLst>
                <a:ext uri="{FF2B5EF4-FFF2-40B4-BE49-F238E27FC236}">
                  <a16:creationId xmlns:a16="http://schemas.microsoft.com/office/drawing/2014/main" id="{9B2A7C3B-7A5E-43F9-84B0-8FE65F9A008D}"/>
                </a:ext>
              </a:extLst>
            </p:cNvPr>
            <p:cNvSpPr txBox="1"/>
            <p:nvPr/>
          </p:nvSpPr>
          <p:spPr>
            <a:xfrm>
              <a:off x="1591796" y="3022063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键盘</a:t>
              </a:r>
              <a:endParaRPr lang="en-US" altLang="zh-CN" sz="12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+mj-ea"/>
                </a:rPr>
                <a:t>设备控制器</a:t>
              </a:r>
              <a:endParaRPr lang="en-US" altLang="zh-CN" sz="1200" b="1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44" name="TextBox 49">
              <a:extLst>
                <a:ext uri="{FF2B5EF4-FFF2-40B4-BE49-F238E27FC236}">
                  <a16:creationId xmlns:a16="http://schemas.microsoft.com/office/drawing/2014/main" id="{D75FE633-1058-4648-ABEF-5F524E733B5F}"/>
                </a:ext>
              </a:extLst>
            </p:cNvPr>
            <p:cNvSpPr txBox="1"/>
            <p:nvPr/>
          </p:nvSpPr>
          <p:spPr>
            <a:xfrm>
              <a:off x="2565820" y="3019428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鼠标</a:t>
              </a:r>
              <a:endParaRPr lang="en-US" altLang="zh-CN" sz="12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+mj-ea"/>
                </a:rPr>
                <a:t>设备控制器</a:t>
              </a:r>
              <a:endParaRPr lang="en-US" altLang="zh-CN" sz="1200" b="1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45" name="TextBox 50">
              <a:extLst>
                <a:ext uri="{FF2B5EF4-FFF2-40B4-BE49-F238E27FC236}">
                  <a16:creationId xmlns:a16="http://schemas.microsoft.com/office/drawing/2014/main" id="{A528E91F-9102-4460-9749-043F5E5D5C40}"/>
                </a:ext>
              </a:extLst>
            </p:cNvPr>
            <p:cNvSpPr txBox="1"/>
            <p:nvPr/>
          </p:nvSpPr>
          <p:spPr>
            <a:xfrm>
              <a:off x="3809742" y="3071816"/>
              <a:ext cx="420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j-ea"/>
                  <a:ea typeface="+mj-ea"/>
                </a:rPr>
                <a:t>···</a:t>
              </a:r>
              <a:endParaRPr lang="zh-CN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TextBox 52">
              <a:extLst>
                <a:ext uri="{FF2B5EF4-FFF2-40B4-BE49-F238E27FC236}">
                  <a16:creationId xmlns:a16="http://schemas.microsoft.com/office/drawing/2014/main" id="{0FD25D92-6841-4B4F-8F79-558EB32C1151}"/>
                </a:ext>
              </a:extLst>
            </p:cNvPr>
            <p:cNvSpPr txBox="1"/>
            <p:nvPr/>
          </p:nvSpPr>
          <p:spPr>
            <a:xfrm>
              <a:off x="4519166" y="303158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+mj-ea"/>
                  <a:ea typeface="+mj-ea"/>
                </a:rPr>
                <a:t>PCI</a:t>
              </a: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总线</a:t>
              </a:r>
              <a:r>
                <a:rPr lang="zh-CN" altLang="en-US" sz="1200" b="1" dirty="0">
                  <a:solidFill>
                    <a:schemeClr val="bg1"/>
                  </a:solidFill>
                  <a:latin typeface="+mj-ea"/>
                </a:rPr>
                <a:t>控制器</a:t>
              </a:r>
              <a:endParaRPr lang="en-US" altLang="zh-CN" sz="1200" b="1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47" name="TextBox 53">
              <a:extLst>
                <a:ext uri="{FF2B5EF4-FFF2-40B4-BE49-F238E27FC236}">
                  <a16:creationId xmlns:a16="http://schemas.microsoft.com/office/drawing/2014/main" id="{180D8534-356E-41E7-8037-E4C1A2E2BCAF}"/>
                </a:ext>
              </a:extLst>
            </p:cNvPr>
            <p:cNvSpPr txBox="1"/>
            <p:nvPr/>
          </p:nvSpPr>
          <p:spPr>
            <a:xfrm>
              <a:off x="5487548" y="302365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软盘</a:t>
              </a:r>
              <a:endParaRPr lang="en-US" altLang="zh-CN" sz="1200" b="1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+mj-ea"/>
                </a:rPr>
                <a:t>设备控制器</a:t>
              </a:r>
              <a:endParaRPr lang="en-US" altLang="zh-CN" sz="1200" b="1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48" name="TextBox 55">
              <a:extLst>
                <a:ext uri="{FF2B5EF4-FFF2-40B4-BE49-F238E27FC236}">
                  <a16:creationId xmlns:a16="http://schemas.microsoft.com/office/drawing/2014/main" id="{F32C454A-6221-4180-A373-1A63B039E933}"/>
                </a:ext>
              </a:extLst>
            </p:cNvPr>
            <p:cNvSpPr txBox="1"/>
            <p:nvPr/>
          </p:nvSpPr>
          <p:spPr>
            <a:xfrm>
              <a:off x="6462280" y="303000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+mj-ea"/>
                  <a:ea typeface="+mj-ea"/>
                </a:rPr>
                <a:t>ATAPI</a:t>
              </a: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+mj-ea"/>
                </a:rPr>
                <a:t>设备控制器</a:t>
              </a:r>
              <a:endParaRPr lang="en-US" altLang="zh-CN" sz="1200" b="1" dirty="0"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A4D073B-DF42-4A23-A2AB-9AC1424A4BBF}"/>
              </a:ext>
            </a:extLst>
          </p:cNvPr>
          <p:cNvGrpSpPr/>
          <p:nvPr/>
        </p:nvGrpSpPr>
        <p:grpSpPr>
          <a:xfrm>
            <a:off x="2655256" y="5177823"/>
            <a:ext cx="6730942" cy="785818"/>
            <a:chOff x="665770" y="3857634"/>
            <a:chExt cx="6730942" cy="78581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9698D46-D7C5-4B32-80B0-FB6357DE583A}"/>
                </a:ext>
              </a:extLst>
            </p:cNvPr>
            <p:cNvSpPr/>
            <p:nvPr/>
          </p:nvSpPr>
          <p:spPr>
            <a:xfrm>
              <a:off x="665770" y="3857634"/>
              <a:ext cx="828000" cy="785818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26">
              <a:extLst>
                <a:ext uri="{FF2B5EF4-FFF2-40B4-BE49-F238E27FC236}">
                  <a16:creationId xmlns:a16="http://schemas.microsoft.com/office/drawing/2014/main" id="{180F0A28-47B3-4CC6-B377-A03187D94625}"/>
                </a:ext>
              </a:extLst>
            </p:cNvPr>
            <p:cNvSpPr txBox="1"/>
            <p:nvPr/>
          </p:nvSpPr>
          <p:spPr>
            <a:xfrm>
              <a:off x="790793" y="3992890"/>
              <a:ext cx="5693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j-ea"/>
                  <a:ea typeface="+mj-ea"/>
                </a:rPr>
                <a:t>SCSI</a:t>
              </a:r>
            </a:p>
            <a:p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设备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2D594E9-4F7A-4BD3-92DC-9336B6B7909D}"/>
                </a:ext>
              </a:extLst>
            </p:cNvPr>
            <p:cNvSpPr/>
            <p:nvPr/>
          </p:nvSpPr>
          <p:spPr>
            <a:xfrm>
              <a:off x="1643042" y="3857634"/>
              <a:ext cx="828000" cy="785818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28">
              <a:extLst>
                <a:ext uri="{FF2B5EF4-FFF2-40B4-BE49-F238E27FC236}">
                  <a16:creationId xmlns:a16="http://schemas.microsoft.com/office/drawing/2014/main" id="{CC3A4E14-5CFF-41AB-8917-D6096D648ACC}"/>
                </a:ext>
              </a:extLst>
            </p:cNvPr>
            <p:cNvSpPr txBox="1"/>
            <p:nvPr/>
          </p:nvSpPr>
          <p:spPr>
            <a:xfrm>
              <a:off x="1763521" y="407671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spc="-150" dirty="0">
                  <a:solidFill>
                    <a:schemeClr val="bg1"/>
                  </a:solidFill>
                  <a:latin typeface="+mj-ea"/>
                  <a:ea typeface="+mj-ea"/>
                </a:rPr>
                <a:t>键盘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F3264DB-1680-4B38-ACA4-5D0D187EC2A7}"/>
                </a:ext>
              </a:extLst>
            </p:cNvPr>
            <p:cNvSpPr/>
            <p:nvPr/>
          </p:nvSpPr>
          <p:spPr>
            <a:xfrm>
              <a:off x="2627934" y="3857634"/>
              <a:ext cx="828000" cy="785818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TextBox 30">
              <a:extLst>
                <a:ext uri="{FF2B5EF4-FFF2-40B4-BE49-F238E27FC236}">
                  <a16:creationId xmlns:a16="http://schemas.microsoft.com/office/drawing/2014/main" id="{2E05F24C-69C7-481B-97CE-322E9468243F}"/>
                </a:ext>
              </a:extLst>
            </p:cNvPr>
            <p:cNvSpPr txBox="1"/>
            <p:nvPr/>
          </p:nvSpPr>
          <p:spPr>
            <a:xfrm>
              <a:off x="2759392" y="4072783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鼠标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847A5B13-3EFE-43C8-918A-DDB3E27C9789}"/>
                </a:ext>
              </a:extLst>
            </p:cNvPr>
            <p:cNvSpPr/>
            <p:nvPr/>
          </p:nvSpPr>
          <p:spPr>
            <a:xfrm>
              <a:off x="3617588" y="3857634"/>
              <a:ext cx="828000" cy="785818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Box 32">
              <a:extLst>
                <a:ext uri="{FF2B5EF4-FFF2-40B4-BE49-F238E27FC236}">
                  <a16:creationId xmlns:a16="http://schemas.microsoft.com/office/drawing/2014/main" id="{273296BA-94EF-47BF-A325-B898FE406CB2}"/>
                </a:ext>
              </a:extLst>
            </p:cNvPr>
            <p:cNvSpPr txBox="1"/>
            <p:nvPr/>
          </p:nvSpPr>
          <p:spPr>
            <a:xfrm>
              <a:off x="3809742" y="4072783"/>
              <a:ext cx="4203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j-ea"/>
                  <a:ea typeface="+mj-ea"/>
                </a:rPr>
                <a:t>···</a:t>
              </a:r>
              <a:endParaRPr lang="zh-CN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9C416803-309D-46BF-AA00-5F766AD67CD2}"/>
                </a:ext>
              </a:extLst>
            </p:cNvPr>
            <p:cNvSpPr/>
            <p:nvPr/>
          </p:nvSpPr>
          <p:spPr>
            <a:xfrm>
              <a:off x="4572000" y="3857634"/>
              <a:ext cx="828000" cy="785818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TextBox 34">
              <a:extLst>
                <a:ext uri="{FF2B5EF4-FFF2-40B4-BE49-F238E27FC236}">
                  <a16:creationId xmlns:a16="http://schemas.microsoft.com/office/drawing/2014/main" id="{5D553E39-6653-459D-82F9-26EC1363BE2F}"/>
                </a:ext>
              </a:extLst>
            </p:cNvPr>
            <p:cNvSpPr txBox="1"/>
            <p:nvPr/>
          </p:nvSpPr>
          <p:spPr>
            <a:xfrm>
              <a:off x="4558375" y="4072783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+mj-ea"/>
                  <a:ea typeface="+mj-ea"/>
                </a:rPr>
                <a:t>PCI </a:t>
              </a:r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总线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778DA45-107A-49F5-ACE1-B4FF8DFA4219}"/>
                </a:ext>
              </a:extLst>
            </p:cNvPr>
            <p:cNvSpPr/>
            <p:nvPr/>
          </p:nvSpPr>
          <p:spPr>
            <a:xfrm>
              <a:off x="5572132" y="3857634"/>
              <a:ext cx="828000" cy="785818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TextBox 35">
              <a:extLst>
                <a:ext uri="{FF2B5EF4-FFF2-40B4-BE49-F238E27FC236}">
                  <a16:creationId xmlns:a16="http://schemas.microsoft.com/office/drawing/2014/main" id="{135035EC-4F72-4273-9BF6-9405C71A9849}"/>
                </a:ext>
              </a:extLst>
            </p:cNvPr>
            <p:cNvSpPr txBox="1"/>
            <p:nvPr/>
          </p:nvSpPr>
          <p:spPr>
            <a:xfrm>
              <a:off x="5707850" y="4072783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软盘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8FE5957-EC06-4AE4-8828-2AB8C97B8A13}"/>
                </a:ext>
              </a:extLst>
            </p:cNvPr>
            <p:cNvSpPr/>
            <p:nvPr/>
          </p:nvSpPr>
          <p:spPr>
            <a:xfrm>
              <a:off x="6531306" y="3857634"/>
              <a:ext cx="828000" cy="785818"/>
            </a:xfrm>
            <a:prstGeom prst="rect">
              <a:avLst/>
            </a:prstGeom>
            <a:gradFill>
              <a:gsLst>
                <a:gs pos="100000">
                  <a:srgbClr val="005072"/>
                </a:gs>
                <a:gs pos="0">
                  <a:srgbClr val="0093DD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TextBox 37">
              <a:extLst>
                <a:ext uri="{FF2B5EF4-FFF2-40B4-BE49-F238E27FC236}">
                  <a16:creationId xmlns:a16="http://schemas.microsoft.com/office/drawing/2014/main" id="{41792CCD-DBD9-4A95-82CA-4E8FF146A34F}"/>
                </a:ext>
              </a:extLst>
            </p:cNvPr>
            <p:cNvSpPr txBox="1"/>
            <p:nvPr/>
          </p:nvSpPr>
          <p:spPr>
            <a:xfrm>
              <a:off x="6493900" y="3927377"/>
              <a:ext cx="9028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+mj-ea"/>
                  <a:ea typeface="+mj-ea"/>
                </a:rPr>
                <a:t>ATAPI</a:t>
              </a: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设备</a:t>
              </a:r>
              <a:r>
                <a:rPr lang="en-US" altLang="zh-CN" sz="12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zh-CN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磁盘</a:t>
              </a:r>
              <a:r>
                <a:rPr lang="en-US" altLang="zh-CN" sz="1200" b="1" dirty="0">
                  <a:solidFill>
                    <a:schemeClr val="bg1"/>
                  </a:solidFill>
                  <a:latin typeface="+mj-ea"/>
                  <a:ea typeface="+mj-ea"/>
                </a:rPr>
                <a:t>,</a:t>
              </a: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磁带等</a:t>
              </a:r>
              <a:r>
                <a:rPr lang="en-US" altLang="zh-CN" sz="12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zh-CN" altLang="en-US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D159B8A-DB7A-442C-B02F-C862FF937EA4}"/>
              </a:ext>
            </a:extLst>
          </p:cNvPr>
          <p:cNvSpPr txBox="1"/>
          <p:nvPr/>
        </p:nvSpPr>
        <p:spPr>
          <a:xfrm>
            <a:off x="1701543" y="2327755"/>
            <a:ext cx="738664" cy="10541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软件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A09C595-F4C9-4F06-8852-99F5AB18DA9D}"/>
              </a:ext>
            </a:extLst>
          </p:cNvPr>
          <p:cNvSpPr txBox="1"/>
          <p:nvPr/>
        </p:nvSpPr>
        <p:spPr>
          <a:xfrm>
            <a:off x="1735227" y="4496834"/>
            <a:ext cx="738664" cy="10541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硬件</a:t>
            </a:r>
          </a:p>
        </p:txBody>
      </p:sp>
    </p:spTree>
    <p:extLst>
      <p:ext uri="{BB962C8B-B14F-4D97-AF65-F5344CB8AC3E}">
        <p14:creationId xmlns:p14="http://schemas.microsoft.com/office/powerpoint/2010/main" val="103748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116833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子系统的层次结构</a:t>
            </a:r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0169E7E7-6628-4E6F-8D73-F1E665A83C88}"/>
              </a:ext>
            </a:extLst>
          </p:cNvPr>
          <p:cNvSpPr/>
          <p:nvPr/>
        </p:nvSpPr>
        <p:spPr>
          <a:xfrm>
            <a:off x="8275239" y="2129813"/>
            <a:ext cx="3163078" cy="709127"/>
          </a:xfrm>
          <a:prstGeom prst="flowChart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用户层</a:t>
            </a:r>
            <a:r>
              <a:rPr lang="en-US" altLang="zh-CN" dirty="0"/>
              <a:t>I/O</a:t>
            </a:r>
            <a:r>
              <a:rPr lang="zh-CN" altLang="en-US" dirty="0"/>
              <a:t>软件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2F6BFCB1-E18B-4DBC-9E11-D350DA1E88FA}"/>
              </a:ext>
            </a:extLst>
          </p:cNvPr>
          <p:cNvSpPr/>
          <p:nvPr/>
        </p:nvSpPr>
        <p:spPr>
          <a:xfrm>
            <a:off x="8275239" y="2838940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内核</a:t>
            </a:r>
            <a:r>
              <a:rPr lang="en-US" altLang="zh-CN" dirty="0"/>
              <a:t>I/O</a:t>
            </a:r>
            <a:r>
              <a:rPr lang="zh-CN" altLang="en-US" dirty="0"/>
              <a:t>子系统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E1E13918-A7D8-4E93-82B8-418607F27CBA}"/>
              </a:ext>
            </a:extLst>
          </p:cNvPr>
          <p:cNvSpPr/>
          <p:nvPr/>
        </p:nvSpPr>
        <p:spPr>
          <a:xfrm>
            <a:off x="8275239" y="3538737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设备驱动程序</a:t>
            </a:r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21F1D0A6-4551-4A6A-99E4-69B3CA903A2C}"/>
              </a:ext>
            </a:extLst>
          </p:cNvPr>
          <p:cNvSpPr/>
          <p:nvPr/>
        </p:nvSpPr>
        <p:spPr>
          <a:xfrm>
            <a:off x="8275239" y="4247864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中断处理程序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4FA9DCC7-1545-4590-8C0E-57664CC22CB3}"/>
              </a:ext>
            </a:extLst>
          </p:cNvPr>
          <p:cNvSpPr/>
          <p:nvPr/>
        </p:nvSpPr>
        <p:spPr>
          <a:xfrm>
            <a:off x="8275239" y="4947661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F58DEB-D2D6-401D-BFDD-050A8F812FDC}"/>
              </a:ext>
            </a:extLst>
          </p:cNvPr>
          <p:cNvSpPr txBox="1"/>
          <p:nvPr/>
        </p:nvSpPr>
        <p:spPr>
          <a:xfrm>
            <a:off x="1441174" y="1888435"/>
            <a:ext cx="6669156" cy="390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用户层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软件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实现与用户交互的接口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用户可直接调用在用户层提供的与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有关的库函数，对设备进程操作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一般而言大部分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软件都在操作系统内核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用户层软件</a:t>
            </a:r>
            <a:r>
              <a:rPr lang="zh-CN" altLang="en-US" sz="2400" b="1" dirty="0">
                <a:solidFill>
                  <a:srgbClr val="C00000"/>
                </a:solidFill>
              </a:rPr>
              <a:t>必须通过系统调用</a:t>
            </a:r>
            <a:r>
              <a:rPr lang="zh-CN" altLang="en-US" sz="2400" b="1" dirty="0"/>
              <a:t>来获取操作系统服务</a:t>
            </a:r>
          </a:p>
        </p:txBody>
      </p:sp>
    </p:spTree>
    <p:extLst>
      <p:ext uri="{BB962C8B-B14F-4D97-AF65-F5344CB8AC3E}">
        <p14:creationId xmlns:p14="http://schemas.microsoft.com/office/powerpoint/2010/main" val="263923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116833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子系统的层次结构</a:t>
            </a:r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0169E7E7-6628-4E6F-8D73-F1E665A83C88}"/>
              </a:ext>
            </a:extLst>
          </p:cNvPr>
          <p:cNvSpPr/>
          <p:nvPr/>
        </p:nvSpPr>
        <p:spPr>
          <a:xfrm>
            <a:off x="8275239" y="2129813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用户层</a:t>
            </a:r>
            <a:r>
              <a:rPr lang="en-US" altLang="zh-CN" dirty="0"/>
              <a:t>I/O</a:t>
            </a:r>
            <a:r>
              <a:rPr lang="zh-CN" altLang="en-US" dirty="0"/>
              <a:t>软件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2F6BFCB1-E18B-4DBC-9E11-D350DA1E88FA}"/>
              </a:ext>
            </a:extLst>
          </p:cNvPr>
          <p:cNvSpPr/>
          <p:nvPr/>
        </p:nvSpPr>
        <p:spPr>
          <a:xfrm>
            <a:off x="8275239" y="2838940"/>
            <a:ext cx="3163078" cy="709127"/>
          </a:xfrm>
          <a:prstGeom prst="flowChart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/>
              <a:t>内核</a:t>
            </a:r>
            <a:r>
              <a:rPr lang="en-US" altLang="zh-CN" dirty="0"/>
              <a:t>I/O</a:t>
            </a:r>
            <a:r>
              <a:rPr lang="zh-CN" altLang="en-US" dirty="0"/>
              <a:t>子系统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E1E13918-A7D8-4E93-82B8-418607F27CBA}"/>
              </a:ext>
            </a:extLst>
          </p:cNvPr>
          <p:cNvSpPr/>
          <p:nvPr/>
        </p:nvSpPr>
        <p:spPr>
          <a:xfrm>
            <a:off x="8275239" y="3538737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设备驱动程序</a:t>
            </a:r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21F1D0A6-4551-4A6A-99E4-69B3CA903A2C}"/>
              </a:ext>
            </a:extLst>
          </p:cNvPr>
          <p:cNvSpPr/>
          <p:nvPr/>
        </p:nvSpPr>
        <p:spPr>
          <a:xfrm>
            <a:off x="8275239" y="4247864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中断处理程序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4FA9DCC7-1545-4590-8C0E-57664CC22CB3}"/>
              </a:ext>
            </a:extLst>
          </p:cNvPr>
          <p:cNvSpPr/>
          <p:nvPr/>
        </p:nvSpPr>
        <p:spPr>
          <a:xfrm>
            <a:off x="8275239" y="4947661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F58DEB-D2D6-401D-BFDD-050A8F812FDC}"/>
              </a:ext>
            </a:extLst>
          </p:cNvPr>
          <p:cNvSpPr txBox="1"/>
          <p:nvPr/>
        </p:nvSpPr>
        <p:spPr>
          <a:xfrm>
            <a:off x="904461" y="1664388"/>
            <a:ext cx="7066722" cy="445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内核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子系统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实现用户程序与设备驱动的统一接口、设备命令、设备保护、以及设备分配和释放等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同时为设备管理和数据传送提供必要的存储空间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使得应用程序</a:t>
            </a:r>
            <a:r>
              <a:rPr lang="zh-CN" altLang="en-US" sz="2400" b="1" dirty="0">
                <a:solidFill>
                  <a:srgbClr val="C00000"/>
                </a:solidFill>
              </a:rPr>
              <a:t>独立</a:t>
            </a:r>
            <a:r>
              <a:rPr lang="zh-CN" altLang="en-US" sz="2400" b="1" dirty="0"/>
              <a:t>于具体使用的物理设备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为了实现设备独立，须在驱动程序之上实现一层</a:t>
            </a:r>
            <a:r>
              <a:rPr lang="zh-CN" altLang="en-US" sz="2400" b="1" dirty="0">
                <a:solidFill>
                  <a:srgbClr val="C00000"/>
                </a:solidFill>
              </a:rPr>
              <a:t>设备独立软件</a:t>
            </a:r>
          </a:p>
        </p:txBody>
      </p:sp>
    </p:spTree>
    <p:extLst>
      <p:ext uri="{BB962C8B-B14F-4D97-AF65-F5344CB8AC3E}">
        <p14:creationId xmlns:p14="http://schemas.microsoft.com/office/powerpoint/2010/main" val="241932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116833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子系统的层次结构</a:t>
            </a:r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0169E7E7-6628-4E6F-8D73-F1E665A83C88}"/>
              </a:ext>
            </a:extLst>
          </p:cNvPr>
          <p:cNvSpPr/>
          <p:nvPr/>
        </p:nvSpPr>
        <p:spPr>
          <a:xfrm>
            <a:off x="8275239" y="2129813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用户层</a:t>
            </a:r>
            <a:r>
              <a:rPr lang="en-US" altLang="zh-CN" dirty="0"/>
              <a:t>I/O</a:t>
            </a:r>
            <a:r>
              <a:rPr lang="zh-CN" altLang="en-US" dirty="0"/>
              <a:t>软件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2F6BFCB1-E18B-4DBC-9E11-D350DA1E88FA}"/>
              </a:ext>
            </a:extLst>
          </p:cNvPr>
          <p:cNvSpPr/>
          <p:nvPr/>
        </p:nvSpPr>
        <p:spPr>
          <a:xfrm>
            <a:off x="8275239" y="2838940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内核</a:t>
            </a:r>
            <a:r>
              <a:rPr lang="en-US" altLang="zh-CN" dirty="0"/>
              <a:t>I/O</a:t>
            </a:r>
            <a:r>
              <a:rPr lang="zh-CN" altLang="en-US" dirty="0"/>
              <a:t>子系统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E1E13918-A7D8-4E93-82B8-418607F27CBA}"/>
              </a:ext>
            </a:extLst>
          </p:cNvPr>
          <p:cNvSpPr/>
          <p:nvPr/>
        </p:nvSpPr>
        <p:spPr>
          <a:xfrm>
            <a:off x="8275239" y="3538737"/>
            <a:ext cx="3163078" cy="709127"/>
          </a:xfrm>
          <a:prstGeom prst="flowChart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设备驱动程序</a:t>
            </a:r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21F1D0A6-4551-4A6A-99E4-69B3CA903A2C}"/>
              </a:ext>
            </a:extLst>
          </p:cNvPr>
          <p:cNvSpPr/>
          <p:nvPr/>
        </p:nvSpPr>
        <p:spPr>
          <a:xfrm>
            <a:off x="8275239" y="4247864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中断处理程序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4FA9DCC7-1545-4590-8C0E-57664CC22CB3}"/>
              </a:ext>
            </a:extLst>
          </p:cNvPr>
          <p:cNvSpPr/>
          <p:nvPr/>
        </p:nvSpPr>
        <p:spPr>
          <a:xfrm>
            <a:off x="8275239" y="4947661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F58DEB-D2D6-401D-BFDD-050A8F812FDC}"/>
              </a:ext>
            </a:extLst>
          </p:cNvPr>
          <p:cNvSpPr txBox="1"/>
          <p:nvPr/>
        </p:nvSpPr>
        <p:spPr>
          <a:xfrm>
            <a:off x="904461" y="1664388"/>
            <a:ext cx="7066722" cy="5011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设备驱动程序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与硬件直接相关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实现系统对设备发出操作指令，驱动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设备工作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每类设备配置一个设备驱动程序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为上层进程提供一组标准接口，设备具体差别被驱动程序封装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接受上层的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请求后转换成具体命令后，发送给设备控制器，控制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设备工作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513042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116833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子系统的层次结构</a:t>
            </a:r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0169E7E7-6628-4E6F-8D73-F1E665A83C88}"/>
              </a:ext>
            </a:extLst>
          </p:cNvPr>
          <p:cNvSpPr/>
          <p:nvPr/>
        </p:nvSpPr>
        <p:spPr>
          <a:xfrm>
            <a:off x="8275239" y="2129813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用户层</a:t>
            </a:r>
            <a:r>
              <a:rPr lang="en-US" altLang="zh-CN" dirty="0"/>
              <a:t>I/O</a:t>
            </a:r>
            <a:r>
              <a:rPr lang="zh-CN" altLang="en-US" dirty="0"/>
              <a:t>软件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2F6BFCB1-E18B-4DBC-9E11-D350DA1E88FA}"/>
              </a:ext>
            </a:extLst>
          </p:cNvPr>
          <p:cNvSpPr/>
          <p:nvPr/>
        </p:nvSpPr>
        <p:spPr>
          <a:xfrm>
            <a:off x="8275239" y="2838940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内核</a:t>
            </a:r>
            <a:r>
              <a:rPr lang="en-US" altLang="zh-CN" dirty="0"/>
              <a:t>I/O</a:t>
            </a:r>
            <a:r>
              <a:rPr lang="zh-CN" altLang="en-US" dirty="0"/>
              <a:t>子系统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E1E13918-A7D8-4E93-82B8-418607F27CBA}"/>
              </a:ext>
            </a:extLst>
          </p:cNvPr>
          <p:cNvSpPr/>
          <p:nvPr/>
        </p:nvSpPr>
        <p:spPr>
          <a:xfrm>
            <a:off x="8275239" y="3538737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设备驱动程序</a:t>
            </a:r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21F1D0A6-4551-4A6A-99E4-69B3CA903A2C}"/>
              </a:ext>
            </a:extLst>
          </p:cNvPr>
          <p:cNvSpPr/>
          <p:nvPr/>
        </p:nvSpPr>
        <p:spPr>
          <a:xfrm>
            <a:off x="8275239" y="4247864"/>
            <a:ext cx="3163078" cy="709127"/>
          </a:xfrm>
          <a:prstGeom prst="flowChart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中断处理程序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4FA9DCC7-1545-4590-8C0E-57664CC22CB3}"/>
              </a:ext>
            </a:extLst>
          </p:cNvPr>
          <p:cNvSpPr/>
          <p:nvPr/>
        </p:nvSpPr>
        <p:spPr>
          <a:xfrm>
            <a:off x="8275239" y="4947661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硬件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F58DEB-D2D6-401D-BFDD-050A8F812FDC}"/>
              </a:ext>
            </a:extLst>
          </p:cNvPr>
          <p:cNvSpPr txBox="1"/>
          <p:nvPr/>
        </p:nvSpPr>
        <p:spPr>
          <a:xfrm>
            <a:off x="904461" y="1664388"/>
            <a:ext cx="7066722" cy="279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中断处理程序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保护被中断进程的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现场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转入相应的中断处理程序进行处理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处理完毕后恢复被中断进程的现场，返回被中断的进程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741414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8A44B131-D611-40D0-9F9F-0E70F374BE78}"/>
              </a:ext>
            </a:extLst>
          </p:cNvPr>
          <p:cNvSpPr txBox="1"/>
          <p:nvPr/>
        </p:nvSpPr>
        <p:spPr>
          <a:xfrm>
            <a:off x="413048" y="1657106"/>
            <a:ext cx="7965841" cy="5011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通常包括一个机械部件和一个电子部件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电子部件称为设备控制器（适配器）</a:t>
            </a:r>
            <a:endParaRPr lang="en-US" altLang="zh-CN" sz="2400" b="1" dirty="0"/>
          </a:p>
          <a:p>
            <a:pPr marL="1714466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接受和识别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或通道发来的命令</a:t>
            </a:r>
            <a:endParaRPr lang="en-US" altLang="zh-CN" sz="2400" b="1" dirty="0"/>
          </a:p>
          <a:p>
            <a:pPr marL="1714466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实现数据交换：</a:t>
            </a:r>
            <a:endParaRPr lang="en-US" altLang="zh-CN" sz="2400" b="1" dirty="0"/>
          </a:p>
          <a:p>
            <a:pPr marL="2171654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设备和控制器之间</a:t>
            </a:r>
            <a:endParaRPr lang="en-US" altLang="zh-CN" sz="2400" b="1" dirty="0"/>
          </a:p>
          <a:p>
            <a:pPr marL="2171654" lvl="4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控制器和主存之间</a:t>
            </a:r>
            <a:endParaRPr lang="en-US" altLang="zh-CN" sz="2400" b="1" dirty="0"/>
          </a:p>
          <a:p>
            <a:pPr marL="1714466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发现和记录设备状态，供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处理和使用</a:t>
            </a:r>
            <a:endParaRPr lang="en-US" altLang="zh-CN" sz="2400" b="1" dirty="0"/>
          </a:p>
          <a:p>
            <a:pPr marL="1714466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设备地址识别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机械部件是设备本身</a:t>
            </a:r>
            <a:endParaRPr lang="en-US" altLang="zh-CN" sz="2400" b="1" dirty="0"/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2665D1DA-C0E3-44AF-8291-F82BFB23C001}"/>
              </a:ext>
            </a:extLst>
          </p:cNvPr>
          <p:cNvSpPr/>
          <p:nvPr/>
        </p:nvSpPr>
        <p:spPr>
          <a:xfrm>
            <a:off x="8275239" y="2129813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用户层</a:t>
            </a:r>
            <a:r>
              <a:rPr lang="en-US" altLang="zh-CN" dirty="0"/>
              <a:t>I/O</a:t>
            </a:r>
            <a:r>
              <a:rPr lang="zh-CN" altLang="en-US" dirty="0"/>
              <a:t>软件</a:t>
            </a: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0FE62EEB-8780-492A-A7A9-FED028AE57C8}"/>
              </a:ext>
            </a:extLst>
          </p:cNvPr>
          <p:cNvSpPr/>
          <p:nvPr/>
        </p:nvSpPr>
        <p:spPr>
          <a:xfrm>
            <a:off x="8275239" y="2838940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内核</a:t>
            </a:r>
            <a:r>
              <a:rPr lang="en-US" altLang="zh-CN" dirty="0"/>
              <a:t>I/O</a:t>
            </a:r>
            <a:r>
              <a:rPr lang="zh-CN" altLang="en-US" dirty="0"/>
              <a:t>子系统</a:t>
            </a: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CC6D3AFC-05D0-40F4-B7F7-4CEA49BC69D9}"/>
              </a:ext>
            </a:extLst>
          </p:cNvPr>
          <p:cNvSpPr/>
          <p:nvPr/>
        </p:nvSpPr>
        <p:spPr>
          <a:xfrm>
            <a:off x="8275239" y="3538737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设备驱动程序</a:t>
            </a: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BAF1409B-D3EA-4471-8A47-E253BC5368DD}"/>
              </a:ext>
            </a:extLst>
          </p:cNvPr>
          <p:cNvSpPr/>
          <p:nvPr/>
        </p:nvSpPr>
        <p:spPr>
          <a:xfrm>
            <a:off x="8275239" y="4247864"/>
            <a:ext cx="3163078" cy="709127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中断处理程序</a:t>
            </a: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39B3EB33-690A-498B-A960-EB6D25C171F5}"/>
              </a:ext>
            </a:extLst>
          </p:cNvPr>
          <p:cNvSpPr/>
          <p:nvPr/>
        </p:nvSpPr>
        <p:spPr>
          <a:xfrm>
            <a:off x="8275239" y="4947661"/>
            <a:ext cx="3163078" cy="709127"/>
          </a:xfrm>
          <a:prstGeom prst="flowChart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硬件</a:t>
            </a:r>
          </a:p>
        </p:txBody>
      </p:sp>
      <p:sp>
        <p:nvSpPr>
          <p:cNvPr id="23" name="内容占位符 6">
            <a:extLst>
              <a:ext uri="{FF2B5EF4-FFF2-40B4-BE49-F238E27FC236}">
                <a16:creationId xmlns:a16="http://schemas.microsoft.com/office/drawing/2014/main" id="{770A7E32-A61A-4CB2-A428-FE3D517B94AA}"/>
              </a:ext>
            </a:extLst>
          </p:cNvPr>
          <p:cNvSpPr txBox="1">
            <a:spLocks/>
          </p:cNvSpPr>
          <p:nvPr/>
        </p:nvSpPr>
        <p:spPr>
          <a:xfrm>
            <a:off x="1552027" y="830737"/>
            <a:ext cx="411683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3200" b="1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I/O</a:t>
            </a:r>
            <a:r>
              <a:rPr lang="zh-CN" altLang="en-US"/>
              <a:t>子系统的层次结构</a:t>
            </a:r>
          </a:p>
        </p:txBody>
      </p:sp>
    </p:spTree>
    <p:extLst>
      <p:ext uri="{BB962C8B-B14F-4D97-AF65-F5344CB8AC3E}">
        <p14:creationId xmlns:p14="http://schemas.microsoft.com/office/powerpoint/2010/main" val="583785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8A44B131-D611-40D0-9F9F-0E70F374BE78}"/>
              </a:ext>
            </a:extLst>
          </p:cNvPr>
          <p:cNvSpPr txBox="1"/>
          <p:nvPr/>
        </p:nvSpPr>
        <p:spPr>
          <a:xfrm>
            <a:off x="198501" y="1520219"/>
            <a:ext cx="3561793" cy="390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设备控制器的组成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与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接口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DR</a:t>
            </a:r>
            <a:r>
              <a:rPr lang="zh-CN" altLang="en-US" sz="2400" b="1" dirty="0"/>
              <a:t>存数据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CR</a:t>
            </a:r>
            <a:r>
              <a:rPr lang="zh-CN" altLang="en-US" sz="2400" b="1" dirty="0"/>
              <a:t>存状态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与设备接口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一个接口一个设备</a:t>
            </a:r>
            <a:endParaRPr lang="en-US" altLang="zh-CN" sz="2400" b="1" dirty="0"/>
          </a:p>
        </p:txBody>
      </p:sp>
      <p:sp>
        <p:nvSpPr>
          <p:cNvPr id="23" name="内容占位符 6">
            <a:extLst>
              <a:ext uri="{FF2B5EF4-FFF2-40B4-BE49-F238E27FC236}">
                <a16:creationId xmlns:a16="http://schemas.microsoft.com/office/drawing/2014/main" id="{770A7E32-A61A-4CB2-A428-FE3D517B94AA}"/>
              </a:ext>
            </a:extLst>
          </p:cNvPr>
          <p:cNvSpPr txBox="1">
            <a:spLocks/>
          </p:cNvSpPr>
          <p:nvPr/>
        </p:nvSpPr>
        <p:spPr>
          <a:xfrm>
            <a:off x="1552027" y="830737"/>
            <a:ext cx="411683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3200" b="1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I/O</a:t>
            </a:r>
            <a:r>
              <a:rPr lang="zh-CN" altLang="en-US"/>
              <a:t>子系统的层次结构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F4CAF65-7FF9-4786-9B6C-1585E200FE10}"/>
              </a:ext>
            </a:extLst>
          </p:cNvPr>
          <p:cNvGrpSpPr/>
          <p:nvPr/>
        </p:nvGrpSpPr>
        <p:grpSpPr>
          <a:xfrm>
            <a:off x="3893420" y="1549974"/>
            <a:ext cx="8332540" cy="3590902"/>
            <a:chOff x="3893420" y="1549974"/>
            <a:chExt cx="8332540" cy="3590902"/>
          </a:xfrm>
        </p:grpSpPr>
        <p:sp>
          <p:nvSpPr>
            <p:cNvPr id="5" name="流程图: 过程 4">
              <a:extLst>
                <a:ext uri="{FF2B5EF4-FFF2-40B4-BE49-F238E27FC236}">
                  <a16:creationId xmlns:a16="http://schemas.microsoft.com/office/drawing/2014/main" id="{E5935816-37EF-4E23-9478-BEBA2C1D7E06}"/>
                </a:ext>
              </a:extLst>
            </p:cNvPr>
            <p:cNvSpPr/>
            <p:nvPr/>
          </p:nvSpPr>
          <p:spPr>
            <a:xfrm>
              <a:off x="4711948" y="1549974"/>
              <a:ext cx="6652726" cy="3516548"/>
            </a:xfrm>
            <a:prstGeom prst="flowChartProcess">
              <a:avLst/>
            </a:prstGeom>
            <a:solidFill>
              <a:schemeClr val="accent5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流程图: 过程 2">
              <a:extLst>
                <a:ext uri="{FF2B5EF4-FFF2-40B4-BE49-F238E27FC236}">
                  <a16:creationId xmlns:a16="http://schemas.microsoft.com/office/drawing/2014/main" id="{70605B02-923F-41ED-912B-B524AAE9D9B8}"/>
                </a:ext>
              </a:extLst>
            </p:cNvPr>
            <p:cNvSpPr/>
            <p:nvPr/>
          </p:nvSpPr>
          <p:spPr>
            <a:xfrm>
              <a:off x="5066511" y="1810139"/>
              <a:ext cx="2444620" cy="2939142"/>
            </a:xfrm>
            <a:prstGeom prst="flowChartProcess">
              <a:avLst/>
            </a:prstGeom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流程图: 过程 1">
              <a:extLst>
                <a:ext uri="{FF2B5EF4-FFF2-40B4-BE49-F238E27FC236}">
                  <a16:creationId xmlns:a16="http://schemas.microsoft.com/office/drawing/2014/main" id="{F7C82608-0BA5-4792-8667-3BA6F19D375A}"/>
                </a:ext>
              </a:extLst>
            </p:cNvPr>
            <p:cNvSpPr/>
            <p:nvPr/>
          </p:nvSpPr>
          <p:spPr>
            <a:xfrm>
              <a:off x="5388930" y="2127379"/>
              <a:ext cx="1786299" cy="639147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数据寄存器</a:t>
              </a:r>
            </a:p>
          </p:txBody>
        </p:sp>
        <p:sp>
          <p:nvSpPr>
            <p:cNvPr id="10" name="流程图: 过程 9">
              <a:extLst>
                <a:ext uri="{FF2B5EF4-FFF2-40B4-BE49-F238E27FC236}">
                  <a16:creationId xmlns:a16="http://schemas.microsoft.com/office/drawing/2014/main" id="{87F72318-5BAF-4F6C-9C9B-6D221E1AAC6A}"/>
                </a:ext>
              </a:extLst>
            </p:cNvPr>
            <p:cNvSpPr/>
            <p:nvPr/>
          </p:nvSpPr>
          <p:spPr>
            <a:xfrm>
              <a:off x="5388930" y="2995126"/>
              <a:ext cx="1786299" cy="639147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控制</a:t>
              </a:r>
              <a:r>
                <a:rPr lang="en-US" altLang="zh-CN" dirty="0"/>
                <a:t>/</a:t>
              </a:r>
              <a:r>
                <a:rPr lang="zh-CN" altLang="en-US" dirty="0"/>
                <a:t>状态</a:t>
              </a:r>
              <a:endParaRPr lang="en-US" altLang="zh-CN" dirty="0"/>
            </a:p>
            <a:p>
              <a:pPr algn="ctr"/>
              <a:r>
                <a:rPr lang="zh-CN" altLang="en-US" dirty="0"/>
                <a:t>寄存器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3088BC8-9826-42ED-A551-255C34DFBC53}"/>
                </a:ext>
              </a:extLst>
            </p:cNvPr>
            <p:cNvSpPr/>
            <p:nvPr/>
          </p:nvSpPr>
          <p:spPr>
            <a:xfrm>
              <a:off x="7986991" y="3741573"/>
              <a:ext cx="1054359" cy="100770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I/O</a:t>
              </a:r>
              <a:r>
                <a:rPr lang="zh-CN" altLang="en-US" dirty="0"/>
                <a:t>逻辑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AEBE56-B7A7-40A9-BB30-99C4963968F6}"/>
                </a:ext>
              </a:extLst>
            </p:cNvPr>
            <p:cNvSpPr/>
            <p:nvPr/>
          </p:nvSpPr>
          <p:spPr>
            <a:xfrm>
              <a:off x="9922149" y="1839893"/>
              <a:ext cx="1054359" cy="100770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控制器与设备接口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91BD213-9FDC-44FE-A179-463F9C1A6C7C}"/>
                </a:ext>
              </a:extLst>
            </p:cNvPr>
            <p:cNvSpPr/>
            <p:nvPr/>
          </p:nvSpPr>
          <p:spPr>
            <a:xfrm>
              <a:off x="9922148" y="3741574"/>
              <a:ext cx="1054359" cy="100770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控制器与设备接口</a:t>
              </a:r>
              <a:r>
                <a:rPr lang="en-US" altLang="zh-CN" dirty="0"/>
                <a:t>n</a:t>
              </a:r>
              <a:endParaRPr lang="zh-CN" altLang="en-US" dirty="0"/>
            </a:p>
          </p:txBody>
        </p:sp>
        <p:cxnSp>
          <p:nvCxnSpPr>
            <p:cNvPr id="7" name="连接符: 肘形 6">
              <a:extLst>
                <a:ext uri="{FF2B5EF4-FFF2-40B4-BE49-F238E27FC236}">
                  <a16:creationId xmlns:a16="http://schemas.microsoft.com/office/drawing/2014/main" id="{B05C62B4-841E-4FA3-8037-33F788E7D345}"/>
                </a:ext>
              </a:extLst>
            </p:cNvPr>
            <p:cNvCxnSpPr>
              <a:stCxn id="2" idx="3"/>
              <a:endCxn id="4" idx="0"/>
            </p:cNvCxnSpPr>
            <p:nvPr/>
          </p:nvCxnSpPr>
          <p:spPr>
            <a:xfrm>
              <a:off x="7175229" y="2446953"/>
              <a:ext cx="1338942" cy="1294620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3C2279E1-02C2-4BFC-90CC-AF7DE3E33D2F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rot="10800000">
              <a:off x="7175230" y="3314700"/>
              <a:ext cx="1080017" cy="426874"/>
            </a:xfrm>
            <a:prstGeom prst="bentConnector3">
              <a:avLst>
                <a:gd name="adj1" fmla="val 75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7D269C62-5B06-4344-B01C-3BC6610895FF}"/>
                </a:ext>
              </a:extLst>
            </p:cNvPr>
            <p:cNvCxnSpPr/>
            <p:nvPr/>
          </p:nvCxnSpPr>
          <p:spPr>
            <a:xfrm>
              <a:off x="9041350" y="4599992"/>
              <a:ext cx="88079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FE39D71A-7686-4C97-8E19-39E16B161A05}"/>
                </a:ext>
              </a:extLst>
            </p:cNvPr>
            <p:cNvCxnSpPr>
              <a:cxnSpLocks/>
              <a:stCxn id="4" idx="3"/>
              <a:endCxn id="13" idx="1"/>
            </p:cNvCxnSpPr>
            <p:nvPr/>
          </p:nvCxnSpPr>
          <p:spPr>
            <a:xfrm flipV="1">
              <a:off x="9041350" y="2343746"/>
              <a:ext cx="880799" cy="1901680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424B994A-2F11-4603-BA78-68AA67EB092A}"/>
                </a:ext>
              </a:extLst>
            </p:cNvPr>
            <p:cNvCxnSpPr>
              <a:cxnSpLocks/>
            </p:cNvCxnSpPr>
            <p:nvPr/>
          </p:nvCxnSpPr>
          <p:spPr>
            <a:xfrm>
              <a:off x="3925845" y="4599991"/>
              <a:ext cx="406114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BB4EB66-741C-4AA9-AACD-B40E1CB1C62A}"/>
                </a:ext>
              </a:extLst>
            </p:cNvPr>
            <p:cNvCxnSpPr/>
            <p:nvPr/>
          </p:nvCxnSpPr>
          <p:spPr>
            <a:xfrm>
              <a:off x="3925845" y="4077478"/>
              <a:ext cx="11406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AE58AFF2-4C10-4D41-988E-32A4FE00C6DA}"/>
                </a:ext>
              </a:extLst>
            </p:cNvPr>
            <p:cNvCxnSpPr/>
            <p:nvPr/>
          </p:nvCxnSpPr>
          <p:spPr>
            <a:xfrm>
              <a:off x="5066511" y="4077478"/>
              <a:ext cx="2444620" cy="0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6EC72481-9461-4878-B946-813C468A71B3}"/>
                </a:ext>
              </a:extLst>
            </p:cNvPr>
            <p:cNvCxnSpPr/>
            <p:nvPr/>
          </p:nvCxnSpPr>
          <p:spPr>
            <a:xfrm>
              <a:off x="7511131" y="4077478"/>
              <a:ext cx="475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6C9DA783-777D-47DB-A7E1-2AF7C3525CEC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3925845" y="2446952"/>
              <a:ext cx="14630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2E250255-BF6D-4705-81F4-7845D01F5923}"/>
                </a:ext>
              </a:extLst>
            </p:cNvPr>
            <p:cNvCxnSpPr/>
            <p:nvPr/>
          </p:nvCxnSpPr>
          <p:spPr>
            <a:xfrm flipH="1">
              <a:off x="10976507" y="2127379"/>
              <a:ext cx="705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D28F2D46-85F1-4A4A-BF16-E22A2714C0D0}"/>
                </a:ext>
              </a:extLst>
            </p:cNvPr>
            <p:cNvCxnSpPr/>
            <p:nvPr/>
          </p:nvCxnSpPr>
          <p:spPr>
            <a:xfrm flipH="1">
              <a:off x="10976508" y="2437621"/>
              <a:ext cx="705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2935280A-C703-4EFC-A113-D1665ED5EFDD}"/>
                </a:ext>
              </a:extLst>
            </p:cNvPr>
            <p:cNvCxnSpPr/>
            <p:nvPr/>
          </p:nvCxnSpPr>
          <p:spPr>
            <a:xfrm flipH="1">
              <a:off x="10976506" y="3937515"/>
              <a:ext cx="705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21AC651A-3FDD-4A19-B4CF-98E3E2F897B5}"/>
                </a:ext>
              </a:extLst>
            </p:cNvPr>
            <p:cNvCxnSpPr/>
            <p:nvPr/>
          </p:nvCxnSpPr>
          <p:spPr>
            <a:xfrm flipH="1">
              <a:off x="10976507" y="4247757"/>
              <a:ext cx="705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FA80520A-E16C-4549-9A58-F84E2EA06097}"/>
                </a:ext>
              </a:extLst>
            </p:cNvPr>
            <p:cNvCxnSpPr/>
            <p:nvPr/>
          </p:nvCxnSpPr>
          <p:spPr>
            <a:xfrm flipH="1">
              <a:off x="10976508" y="2717539"/>
              <a:ext cx="705408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80BA6F2C-513A-4DA1-9192-A23E5CE2275A}"/>
                </a:ext>
              </a:extLst>
            </p:cNvPr>
            <p:cNvCxnSpPr/>
            <p:nvPr/>
          </p:nvCxnSpPr>
          <p:spPr>
            <a:xfrm flipH="1">
              <a:off x="10976507" y="4527675"/>
              <a:ext cx="705408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7BC4EEC-93F6-43A5-809E-035F3938A466}"/>
                </a:ext>
              </a:extLst>
            </p:cNvPr>
            <p:cNvSpPr txBox="1"/>
            <p:nvPr/>
          </p:nvSpPr>
          <p:spPr>
            <a:xfrm>
              <a:off x="3893420" y="2049234"/>
              <a:ext cx="800219" cy="417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数据线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CA6AAD7-AA5B-4E8F-A05C-318EE1B88A59}"/>
                </a:ext>
              </a:extLst>
            </p:cNvPr>
            <p:cNvSpPr txBox="1"/>
            <p:nvPr/>
          </p:nvSpPr>
          <p:spPr>
            <a:xfrm>
              <a:off x="3921059" y="3712410"/>
              <a:ext cx="800219" cy="417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地址线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130CA1A-EDA9-44E6-A883-31A7FCBB691C}"/>
                </a:ext>
              </a:extLst>
            </p:cNvPr>
            <p:cNvSpPr txBox="1"/>
            <p:nvPr/>
          </p:nvSpPr>
          <p:spPr>
            <a:xfrm>
              <a:off x="3925845" y="4233772"/>
              <a:ext cx="800219" cy="417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控制线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BDAF785-E5BE-4831-9536-B49EFE91AB78}"/>
                </a:ext>
              </a:extLst>
            </p:cNvPr>
            <p:cNvSpPr txBox="1"/>
            <p:nvPr/>
          </p:nvSpPr>
          <p:spPr>
            <a:xfrm>
              <a:off x="11630925" y="1864951"/>
              <a:ext cx="595035" cy="417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数据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6D4D36C-9019-44CA-BF9C-FC2EEB1A4E6C}"/>
                </a:ext>
              </a:extLst>
            </p:cNvPr>
            <p:cNvSpPr txBox="1"/>
            <p:nvPr/>
          </p:nvSpPr>
          <p:spPr>
            <a:xfrm>
              <a:off x="11630925" y="2164110"/>
              <a:ext cx="595035" cy="417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状态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2B4B0A2-2CA3-499A-A1D4-68F86481E41E}"/>
                </a:ext>
              </a:extLst>
            </p:cNvPr>
            <p:cNvSpPr txBox="1"/>
            <p:nvPr/>
          </p:nvSpPr>
          <p:spPr>
            <a:xfrm>
              <a:off x="11630925" y="2463270"/>
              <a:ext cx="595035" cy="417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控制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0514B5A-06DA-42B5-8C67-0E4C718359C6}"/>
                </a:ext>
              </a:extLst>
            </p:cNvPr>
            <p:cNvSpPr txBox="1"/>
            <p:nvPr/>
          </p:nvSpPr>
          <p:spPr>
            <a:xfrm>
              <a:off x="11630925" y="3733706"/>
              <a:ext cx="595035" cy="417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数据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B32253E-9EB1-4A64-ABF0-7B65872F3779}"/>
                </a:ext>
              </a:extLst>
            </p:cNvPr>
            <p:cNvSpPr txBox="1"/>
            <p:nvPr/>
          </p:nvSpPr>
          <p:spPr>
            <a:xfrm>
              <a:off x="11630925" y="4032865"/>
              <a:ext cx="595035" cy="417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状态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08C4F8A7-77D3-46BB-ADFE-985526CCF19C}"/>
                </a:ext>
              </a:extLst>
            </p:cNvPr>
            <p:cNvSpPr txBox="1"/>
            <p:nvPr/>
          </p:nvSpPr>
          <p:spPr>
            <a:xfrm>
              <a:off x="11630925" y="4332025"/>
              <a:ext cx="595035" cy="417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控制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C1286B72-C530-4994-90B7-3C2C98609F32}"/>
                </a:ext>
              </a:extLst>
            </p:cNvPr>
            <p:cNvSpPr txBox="1"/>
            <p:nvPr/>
          </p:nvSpPr>
          <p:spPr>
            <a:xfrm>
              <a:off x="5362596" y="4697950"/>
              <a:ext cx="1838965" cy="417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600" dirty="0"/>
                <a:t>CPU</a:t>
              </a:r>
              <a:r>
                <a:rPr lang="zh-CN" altLang="en-US" sz="1600" dirty="0"/>
                <a:t>与控制器接口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01ADE9BA-4275-4BB1-BB71-10038FC3574A}"/>
                </a:ext>
              </a:extLst>
            </p:cNvPr>
            <p:cNvSpPr txBox="1"/>
            <p:nvPr/>
          </p:nvSpPr>
          <p:spPr>
            <a:xfrm>
              <a:off x="9525709" y="4723326"/>
              <a:ext cx="1826141" cy="417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/>
                <a:t>控制器与设备接口</a:t>
              </a: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6B6D3AE2-3C05-48D4-922D-7409AA24ED94}"/>
              </a:ext>
            </a:extLst>
          </p:cNvPr>
          <p:cNvSpPr txBox="1"/>
          <p:nvPr/>
        </p:nvSpPr>
        <p:spPr>
          <a:xfrm>
            <a:off x="859350" y="5424045"/>
            <a:ext cx="10505324" cy="112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I/O</a:t>
            </a:r>
            <a:r>
              <a:rPr lang="zh-CN" altLang="en-US" sz="2400" b="1" dirty="0"/>
              <a:t>逻辑控制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通过控制线去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交互，对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命令进行译码，并选择相应设备</a:t>
            </a:r>
          </a:p>
        </p:txBody>
      </p:sp>
    </p:spTree>
    <p:extLst>
      <p:ext uri="{BB962C8B-B14F-4D97-AF65-F5344CB8AC3E}">
        <p14:creationId xmlns:p14="http://schemas.microsoft.com/office/powerpoint/2010/main" val="1627428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296095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请求生命周期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222CF1-5259-4553-9FD1-4CAD662DC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789" y="1712828"/>
            <a:ext cx="8545431" cy="4956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E8D308-A558-47A3-ACE0-DE18B56EE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863" y="2618730"/>
            <a:ext cx="1615864" cy="66809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609233F4-04A5-439F-8ACA-70DD27C2C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071" y="2688322"/>
            <a:ext cx="3348258" cy="598181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BB50CE32-C679-49A9-BD05-1BF27C8BE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922" y="3181158"/>
            <a:ext cx="1810078" cy="815700"/>
          </a:xfrm>
          <a:prstGeom prst="rect">
            <a:avLst/>
          </a:prstGeom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AE8BA9F4-F3F1-4125-9A0C-126FBA682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000" y="6319592"/>
            <a:ext cx="559337" cy="349586"/>
          </a:xfrm>
          <a:prstGeom prst="rect">
            <a:avLst/>
          </a:prstGeom>
        </p:spPr>
      </p:pic>
      <p:pic>
        <p:nvPicPr>
          <p:cNvPr id="134" name="图片 133">
            <a:extLst>
              <a:ext uri="{FF2B5EF4-FFF2-40B4-BE49-F238E27FC236}">
                <a16:creationId xmlns:a16="http://schemas.microsoft.com/office/drawing/2014/main" id="{A16FCEE1-F169-4410-8314-CA3542CB2B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922" y="4611021"/>
            <a:ext cx="1732392" cy="1678012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89239D6A-9BD1-4913-8C92-FBBCFD88A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314" y="5698622"/>
            <a:ext cx="3068585" cy="590411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3AE660CA-E31C-4507-A66F-3FE88801F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7667" y="4904596"/>
            <a:ext cx="2004291" cy="877849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id="{CA6306BA-B623-4E62-B029-D027C3F934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0036" y="4115428"/>
            <a:ext cx="2004293" cy="800163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474C1173-20EA-42A0-94D2-A27163EA21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5854" y="3115422"/>
            <a:ext cx="240825" cy="1017683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id="{0463902A-3405-4D89-BBE2-5722BF54EB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1922" y="3921585"/>
            <a:ext cx="1732392" cy="862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7C9C22-D60F-46F0-8B65-C9D0F1E1E3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1922" y="1767027"/>
            <a:ext cx="4979657" cy="10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4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4687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磁盘高速缓存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3935A3-A4C0-4942-8300-E511F9EF59C9}"/>
              </a:ext>
            </a:extLst>
          </p:cNvPr>
          <p:cNvSpPr txBox="1"/>
          <p:nvPr/>
        </p:nvSpPr>
        <p:spPr>
          <a:xfrm>
            <a:off x="909363" y="1477087"/>
            <a:ext cx="10239923" cy="500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缓存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数据传输双方访问速度存在较大差异时，引入的速度匹配中间层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磁盘缓存是磁盘扇区</a:t>
            </a:r>
            <a:r>
              <a:rPr lang="zh-CN" altLang="en-US" sz="2400" b="1" dirty="0">
                <a:solidFill>
                  <a:srgbClr val="FF0000"/>
                </a:solidFill>
              </a:rPr>
              <a:t>在内存中</a:t>
            </a:r>
            <a:r>
              <a:rPr lang="zh-CN" altLang="en-US" sz="2400" b="1" dirty="0"/>
              <a:t>的缓存区，其</a:t>
            </a:r>
            <a:r>
              <a:rPr lang="zh-CN" altLang="en-US" sz="2400" b="1" dirty="0">
                <a:solidFill>
                  <a:srgbClr val="FF0000"/>
                </a:solidFill>
              </a:rPr>
              <a:t>逻辑上</a:t>
            </a:r>
            <a:r>
              <a:rPr lang="zh-CN" altLang="en-US" sz="2400" b="1" dirty="0"/>
              <a:t>属于磁盘，</a:t>
            </a:r>
            <a:r>
              <a:rPr lang="zh-CN" altLang="en-US" sz="2400" b="1" dirty="0">
                <a:solidFill>
                  <a:srgbClr val="FF0000"/>
                </a:solidFill>
              </a:rPr>
              <a:t>物理上</a:t>
            </a:r>
            <a:r>
              <a:rPr lang="zh-CN" altLang="en-US" sz="2400" b="1" dirty="0"/>
              <a:t>是驻留在内存中的盘块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磁盘缓存的调度算法很类似虚拟存储调度算法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磁盘的访问频率远低于虚拟内存中的内存访问频率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两种形式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在内存中开辟一个</a:t>
            </a:r>
            <a:r>
              <a:rPr lang="zh-CN" altLang="en-US" sz="2400" b="1" dirty="0">
                <a:solidFill>
                  <a:srgbClr val="FF0000"/>
                </a:solidFill>
              </a:rPr>
              <a:t>单独</a:t>
            </a:r>
            <a:r>
              <a:rPr lang="zh-CN" altLang="en-US" sz="2400" b="1" dirty="0"/>
              <a:t>的存储空间作为磁盘高速缓存，</a:t>
            </a:r>
            <a:r>
              <a:rPr lang="zh-CN" altLang="en-US" sz="2400" b="1" dirty="0">
                <a:solidFill>
                  <a:srgbClr val="FF0000"/>
                </a:solidFill>
              </a:rPr>
              <a:t>大小固定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把未利用的空间作为一个</a:t>
            </a:r>
            <a:r>
              <a:rPr lang="zh-CN" altLang="en-US" sz="2400" b="1" dirty="0">
                <a:solidFill>
                  <a:srgbClr val="FF0000"/>
                </a:solidFill>
              </a:rPr>
              <a:t>缓冲池</a:t>
            </a:r>
          </a:p>
        </p:txBody>
      </p:sp>
    </p:spTree>
    <p:extLst>
      <p:ext uri="{BB962C8B-B14F-4D97-AF65-F5344CB8AC3E}">
        <p14:creationId xmlns:p14="http://schemas.microsoft.com/office/powerpoint/2010/main" val="27068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093216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I/O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设备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I/O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层次结构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093218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</a:rPr>
              <a:t>I/O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子系统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74415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高速缓存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093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假脱机技术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22860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设备管理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538820" y="1298043"/>
            <a:ext cx="31147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4975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34739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缓冲区（</a:t>
            </a:r>
            <a:r>
              <a:rPr lang="en-US" altLang="zh-CN" dirty="0"/>
              <a:t>Buffer</a:t>
            </a:r>
            <a:r>
              <a:rPr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3935A3-A4C0-4942-8300-E511F9EF59C9}"/>
              </a:ext>
            </a:extLst>
          </p:cNvPr>
          <p:cNvSpPr txBox="1"/>
          <p:nvPr/>
        </p:nvSpPr>
        <p:spPr>
          <a:xfrm>
            <a:off x="909363" y="1477087"/>
            <a:ext cx="10239923" cy="500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目的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缓和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与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设备间速度不匹配问题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减少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中断频率，放宽对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中断响应时间的限制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解决基本数据单元大小不匹配的问题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提高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设备之间的并行性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实现方式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硬件缓冲器，成本高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缓冲区（内存区域）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非空不能写，写满才能读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204981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573746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单缓冲</a:t>
            </a:r>
            <a:r>
              <a:rPr lang="en-US" altLang="zh-CN" dirty="0"/>
              <a:t>(Single Buffer Cache)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E200FB-33B3-4829-A030-CDF23909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47" y="1721122"/>
            <a:ext cx="6663506" cy="149364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142E5DF-6B76-4428-AE3A-8988F73A0A8F}"/>
              </a:ext>
            </a:extLst>
          </p:cNvPr>
          <p:cNvCxnSpPr/>
          <p:nvPr/>
        </p:nvCxnSpPr>
        <p:spPr>
          <a:xfrm>
            <a:off x="1557017" y="3890865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4638B22-0087-4100-BCD9-63AE898BC8AF}"/>
              </a:ext>
            </a:extLst>
          </p:cNvPr>
          <p:cNvCxnSpPr>
            <a:cxnSpLocks/>
          </p:cNvCxnSpPr>
          <p:nvPr/>
        </p:nvCxnSpPr>
        <p:spPr>
          <a:xfrm>
            <a:off x="2514925" y="4618653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E9BC3DD-909E-4AF3-B4C3-EBD4BB4725A7}"/>
              </a:ext>
            </a:extLst>
          </p:cNvPr>
          <p:cNvCxnSpPr>
            <a:cxnSpLocks/>
          </p:cNvCxnSpPr>
          <p:nvPr/>
        </p:nvCxnSpPr>
        <p:spPr>
          <a:xfrm>
            <a:off x="2514925" y="3900196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04BEFFD-7CB6-430C-86F5-46986767E924}"/>
              </a:ext>
            </a:extLst>
          </p:cNvPr>
          <p:cNvCxnSpPr>
            <a:cxnSpLocks/>
          </p:cNvCxnSpPr>
          <p:nvPr/>
        </p:nvCxnSpPr>
        <p:spPr>
          <a:xfrm>
            <a:off x="3467843" y="5346441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B01210E-C966-4428-9F51-C56703F3E8F7}"/>
              </a:ext>
            </a:extLst>
          </p:cNvPr>
          <p:cNvCxnSpPr>
            <a:cxnSpLocks/>
          </p:cNvCxnSpPr>
          <p:nvPr/>
        </p:nvCxnSpPr>
        <p:spPr>
          <a:xfrm>
            <a:off x="3467843" y="4609322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323643B-BCC7-4327-98FD-D74DD1CE7FEF}"/>
              </a:ext>
            </a:extLst>
          </p:cNvPr>
          <p:cNvSpPr txBox="1"/>
          <p:nvPr/>
        </p:nvSpPr>
        <p:spPr>
          <a:xfrm>
            <a:off x="1791478" y="3267512"/>
            <a:ext cx="487634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T1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356C3B-FA9C-44B8-9999-A3476D34CDF7}"/>
              </a:ext>
            </a:extLst>
          </p:cNvPr>
          <p:cNvSpPr txBox="1"/>
          <p:nvPr/>
        </p:nvSpPr>
        <p:spPr>
          <a:xfrm>
            <a:off x="2673829" y="4066011"/>
            <a:ext cx="63511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M1</a:t>
            </a:r>
            <a:endParaRPr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12E014-3840-42CC-9CD0-236C8AE2C38E}"/>
              </a:ext>
            </a:extLst>
          </p:cNvPr>
          <p:cNvSpPr txBox="1"/>
          <p:nvPr/>
        </p:nvSpPr>
        <p:spPr>
          <a:xfrm>
            <a:off x="3647677" y="4771540"/>
            <a:ext cx="598241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C1</a:t>
            </a:r>
            <a:endParaRPr lang="zh-CN" altLang="en-US" sz="2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500E5F-156E-4560-9344-98A3DF6330AD}"/>
              </a:ext>
            </a:extLst>
          </p:cNvPr>
          <p:cNvCxnSpPr/>
          <p:nvPr/>
        </p:nvCxnSpPr>
        <p:spPr>
          <a:xfrm>
            <a:off x="3488772" y="3900196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8FCA98-1472-4742-9B0A-EF13BF45CF5B}"/>
              </a:ext>
            </a:extLst>
          </p:cNvPr>
          <p:cNvCxnSpPr>
            <a:cxnSpLocks/>
          </p:cNvCxnSpPr>
          <p:nvPr/>
        </p:nvCxnSpPr>
        <p:spPr>
          <a:xfrm>
            <a:off x="4446680" y="4627984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2EE0B2B-FF46-4C26-928D-BB465C186190}"/>
              </a:ext>
            </a:extLst>
          </p:cNvPr>
          <p:cNvCxnSpPr>
            <a:cxnSpLocks/>
          </p:cNvCxnSpPr>
          <p:nvPr/>
        </p:nvCxnSpPr>
        <p:spPr>
          <a:xfrm>
            <a:off x="4446680" y="3909527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ECA850A-14D4-4307-B8F7-B8C51D3C2096}"/>
              </a:ext>
            </a:extLst>
          </p:cNvPr>
          <p:cNvCxnSpPr>
            <a:cxnSpLocks/>
          </p:cNvCxnSpPr>
          <p:nvPr/>
        </p:nvCxnSpPr>
        <p:spPr>
          <a:xfrm>
            <a:off x="5399598" y="5355772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5F058FD-43FE-41B6-8E4E-4D21DBBA1557}"/>
              </a:ext>
            </a:extLst>
          </p:cNvPr>
          <p:cNvCxnSpPr>
            <a:cxnSpLocks/>
          </p:cNvCxnSpPr>
          <p:nvPr/>
        </p:nvCxnSpPr>
        <p:spPr>
          <a:xfrm>
            <a:off x="5399598" y="4618653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9C46E55-CB29-4A61-AD5B-15B75F3F088E}"/>
              </a:ext>
            </a:extLst>
          </p:cNvPr>
          <p:cNvSpPr txBox="1"/>
          <p:nvPr/>
        </p:nvSpPr>
        <p:spPr>
          <a:xfrm>
            <a:off x="3723233" y="3276843"/>
            <a:ext cx="487634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T2</a:t>
            </a:r>
            <a:endParaRPr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84138B-EB8A-4872-A626-6C877376A2C9}"/>
              </a:ext>
            </a:extLst>
          </p:cNvPr>
          <p:cNvSpPr txBox="1"/>
          <p:nvPr/>
        </p:nvSpPr>
        <p:spPr>
          <a:xfrm>
            <a:off x="4605584" y="4075342"/>
            <a:ext cx="63511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M2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8E68408-D0CC-4F0A-8360-41BB477F875F}"/>
              </a:ext>
            </a:extLst>
          </p:cNvPr>
          <p:cNvSpPr txBox="1"/>
          <p:nvPr/>
        </p:nvSpPr>
        <p:spPr>
          <a:xfrm>
            <a:off x="5579432" y="4780871"/>
            <a:ext cx="598241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C2</a:t>
            </a:r>
            <a:endParaRPr lang="zh-CN" altLang="en-US" sz="2400" b="1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D27631E-6762-469B-96BE-691CE55C73D2}"/>
              </a:ext>
            </a:extLst>
          </p:cNvPr>
          <p:cNvCxnSpPr/>
          <p:nvPr/>
        </p:nvCxnSpPr>
        <p:spPr>
          <a:xfrm>
            <a:off x="5468019" y="3890866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4C39120-8334-41E1-9E7F-CEC1E16AE7DC}"/>
              </a:ext>
            </a:extLst>
          </p:cNvPr>
          <p:cNvCxnSpPr>
            <a:cxnSpLocks/>
          </p:cNvCxnSpPr>
          <p:nvPr/>
        </p:nvCxnSpPr>
        <p:spPr>
          <a:xfrm>
            <a:off x="6425927" y="4618654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68429B6-A2DE-4FD6-843B-392E61E772AF}"/>
              </a:ext>
            </a:extLst>
          </p:cNvPr>
          <p:cNvCxnSpPr>
            <a:cxnSpLocks/>
          </p:cNvCxnSpPr>
          <p:nvPr/>
        </p:nvCxnSpPr>
        <p:spPr>
          <a:xfrm>
            <a:off x="6425927" y="3900197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C18BD80-B530-4118-AE99-27909E9665D1}"/>
              </a:ext>
            </a:extLst>
          </p:cNvPr>
          <p:cNvCxnSpPr>
            <a:cxnSpLocks/>
          </p:cNvCxnSpPr>
          <p:nvPr/>
        </p:nvCxnSpPr>
        <p:spPr>
          <a:xfrm>
            <a:off x="7378845" y="5346442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4E605D8-4466-4D1C-92A8-D7C93CF60075}"/>
              </a:ext>
            </a:extLst>
          </p:cNvPr>
          <p:cNvCxnSpPr>
            <a:cxnSpLocks/>
          </p:cNvCxnSpPr>
          <p:nvPr/>
        </p:nvCxnSpPr>
        <p:spPr>
          <a:xfrm>
            <a:off x="7378845" y="4609323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C8D3278-A328-415B-BEEF-EFD2701E0BE5}"/>
              </a:ext>
            </a:extLst>
          </p:cNvPr>
          <p:cNvSpPr txBox="1"/>
          <p:nvPr/>
        </p:nvSpPr>
        <p:spPr>
          <a:xfrm>
            <a:off x="5702480" y="3267513"/>
            <a:ext cx="487634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T3</a:t>
            </a:r>
            <a:endParaRPr lang="zh-CN" altLang="en-US" sz="24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F29D0F3-5051-4432-A243-02873AC50D38}"/>
              </a:ext>
            </a:extLst>
          </p:cNvPr>
          <p:cNvSpPr txBox="1"/>
          <p:nvPr/>
        </p:nvSpPr>
        <p:spPr>
          <a:xfrm>
            <a:off x="6584831" y="4066012"/>
            <a:ext cx="63511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M3</a:t>
            </a:r>
            <a:endParaRPr lang="zh-CN" altLang="en-US" sz="2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4ED2E2A-B940-4C17-80EF-C28FBBBF9D3F}"/>
              </a:ext>
            </a:extLst>
          </p:cNvPr>
          <p:cNvSpPr txBox="1"/>
          <p:nvPr/>
        </p:nvSpPr>
        <p:spPr>
          <a:xfrm>
            <a:off x="7558679" y="4771541"/>
            <a:ext cx="598241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C3</a:t>
            </a:r>
            <a:endParaRPr lang="zh-CN" altLang="en-US" sz="2400" b="1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F609A86-3C01-459B-BB3B-E79DFC860F69}"/>
              </a:ext>
            </a:extLst>
          </p:cNvPr>
          <p:cNvCxnSpPr/>
          <p:nvPr/>
        </p:nvCxnSpPr>
        <p:spPr>
          <a:xfrm>
            <a:off x="7399774" y="3900197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9F3F572-475C-40DA-BCD7-F344FA7E01A4}"/>
              </a:ext>
            </a:extLst>
          </p:cNvPr>
          <p:cNvCxnSpPr>
            <a:cxnSpLocks/>
          </p:cNvCxnSpPr>
          <p:nvPr/>
        </p:nvCxnSpPr>
        <p:spPr>
          <a:xfrm>
            <a:off x="8357682" y="4627985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E7313F6-0FBD-477B-B0FF-BA929042E93C}"/>
              </a:ext>
            </a:extLst>
          </p:cNvPr>
          <p:cNvCxnSpPr>
            <a:cxnSpLocks/>
          </p:cNvCxnSpPr>
          <p:nvPr/>
        </p:nvCxnSpPr>
        <p:spPr>
          <a:xfrm>
            <a:off x="8357682" y="3909528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FABB578-176D-44FF-8B57-8EA89CEDF2F3}"/>
              </a:ext>
            </a:extLst>
          </p:cNvPr>
          <p:cNvCxnSpPr>
            <a:cxnSpLocks/>
          </p:cNvCxnSpPr>
          <p:nvPr/>
        </p:nvCxnSpPr>
        <p:spPr>
          <a:xfrm>
            <a:off x="9310600" y="5355773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0F96E28-B058-44CF-9577-E0813268CFCA}"/>
              </a:ext>
            </a:extLst>
          </p:cNvPr>
          <p:cNvCxnSpPr>
            <a:cxnSpLocks/>
          </p:cNvCxnSpPr>
          <p:nvPr/>
        </p:nvCxnSpPr>
        <p:spPr>
          <a:xfrm>
            <a:off x="9310600" y="4618654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C0A136D-5C82-41AF-AFA2-EEDA57E9AB41}"/>
              </a:ext>
            </a:extLst>
          </p:cNvPr>
          <p:cNvSpPr txBox="1"/>
          <p:nvPr/>
        </p:nvSpPr>
        <p:spPr>
          <a:xfrm>
            <a:off x="7634235" y="3276844"/>
            <a:ext cx="487634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T4</a:t>
            </a:r>
            <a:endParaRPr lang="zh-CN" altLang="en-US" sz="24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0FA1ACA-807F-4AC0-90BD-01772293A947}"/>
              </a:ext>
            </a:extLst>
          </p:cNvPr>
          <p:cNvSpPr txBox="1"/>
          <p:nvPr/>
        </p:nvSpPr>
        <p:spPr>
          <a:xfrm>
            <a:off x="8516586" y="4075343"/>
            <a:ext cx="63511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M4</a:t>
            </a:r>
            <a:endParaRPr lang="zh-CN" altLang="en-US" sz="24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FCB34E7-1B83-4AB3-855D-9880EF1DCD7B}"/>
              </a:ext>
            </a:extLst>
          </p:cNvPr>
          <p:cNvSpPr txBox="1"/>
          <p:nvPr/>
        </p:nvSpPr>
        <p:spPr>
          <a:xfrm>
            <a:off x="9490434" y="4780872"/>
            <a:ext cx="598241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C4</a:t>
            </a:r>
            <a:endParaRPr lang="zh-CN" altLang="en-US" sz="2400" b="1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C5F3A60-74EF-41ED-8F92-67E29156F7D3}"/>
              </a:ext>
            </a:extLst>
          </p:cNvPr>
          <p:cNvCxnSpPr/>
          <p:nvPr/>
        </p:nvCxnSpPr>
        <p:spPr>
          <a:xfrm>
            <a:off x="961053" y="5971591"/>
            <a:ext cx="98717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ECB84BC-A47E-4F4F-94A0-3C58E4EFC200}"/>
              </a:ext>
            </a:extLst>
          </p:cNvPr>
          <p:cNvSpPr txBox="1"/>
          <p:nvPr/>
        </p:nvSpPr>
        <p:spPr>
          <a:xfrm>
            <a:off x="10484027" y="5931403"/>
            <a:ext cx="27764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A5743A2-055D-42C5-B569-A64DE2A0D33F}"/>
              </a:ext>
            </a:extLst>
          </p:cNvPr>
          <p:cNvSpPr txBox="1"/>
          <p:nvPr/>
        </p:nvSpPr>
        <p:spPr>
          <a:xfrm>
            <a:off x="2533566" y="6139543"/>
            <a:ext cx="6091732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但缓冲处理每块数据用时：</a:t>
            </a:r>
            <a:r>
              <a:rPr lang="en-US" altLang="zh-CN" sz="2400" b="1" dirty="0"/>
              <a:t>MAX(C,T)+M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189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597631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双缓冲</a:t>
            </a:r>
            <a:r>
              <a:rPr lang="en-US" altLang="zh-CN" dirty="0"/>
              <a:t>(Double Buffer Cache) 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142E5DF-6B76-4428-AE3A-8988F73A0A8F}"/>
              </a:ext>
            </a:extLst>
          </p:cNvPr>
          <p:cNvCxnSpPr/>
          <p:nvPr/>
        </p:nvCxnSpPr>
        <p:spPr>
          <a:xfrm>
            <a:off x="2957445" y="4040154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4638B22-0087-4100-BCD9-63AE898BC8AF}"/>
              </a:ext>
            </a:extLst>
          </p:cNvPr>
          <p:cNvCxnSpPr>
            <a:cxnSpLocks/>
          </p:cNvCxnSpPr>
          <p:nvPr/>
        </p:nvCxnSpPr>
        <p:spPr>
          <a:xfrm>
            <a:off x="3915353" y="4767942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E9BC3DD-909E-4AF3-B4C3-EBD4BB4725A7}"/>
              </a:ext>
            </a:extLst>
          </p:cNvPr>
          <p:cNvCxnSpPr>
            <a:cxnSpLocks/>
          </p:cNvCxnSpPr>
          <p:nvPr/>
        </p:nvCxnSpPr>
        <p:spPr>
          <a:xfrm>
            <a:off x="3915353" y="4049485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04BEFFD-7CB6-430C-86F5-46986767E924}"/>
              </a:ext>
            </a:extLst>
          </p:cNvPr>
          <p:cNvCxnSpPr>
            <a:cxnSpLocks/>
          </p:cNvCxnSpPr>
          <p:nvPr/>
        </p:nvCxnSpPr>
        <p:spPr>
          <a:xfrm>
            <a:off x="4868271" y="5495730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B01210E-C966-4428-9F51-C56703F3E8F7}"/>
              </a:ext>
            </a:extLst>
          </p:cNvPr>
          <p:cNvCxnSpPr>
            <a:cxnSpLocks/>
          </p:cNvCxnSpPr>
          <p:nvPr/>
        </p:nvCxnSpPr>
        <p:spPr>
          <a:xfrm>
            <a:off x="4868271" y="4758611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323643B-BCC7-4327-98FD-D74DD1CE7FEF}"/>
              </a:ext>
            </a:extLst>
          </p:cNvPr>
          <p:cNvSpPr txBox="1"/>
          <p:nvPr/>
        </p:nvSpPr>
        <p:spPr>
          <a:xfrm>
            <a:off x="3191906" y="3416801"/>
            <a:ext cx="487634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T1</a:t>
            </a:r>
            <a:endParaRPr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356C3B-FA9C-44B8-9999-A3476D34CDF7}"/>
              </a:ext>
            </a:extLst>
          </p:cNvPr>
          <p:cNvSpPr txBox="1"/>
          <p:nvPr/>
        </p:nvSpPr>
        <p:spPr>
          <a:xfrm>
            <a:off x="4074257" y="4215300"/>
            <a:ext cx="63511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M1</a:t>
            </a:r>
            <a:endParaRPr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F12E014-3840-42CC-9CD0-236C8AE2C38E}"/>
              </a:ext>
            </a:extLst>
          </p:cNvPr>
          <p:cNvSpPr txBox="1"/>
          <p:nvPr/>
        </p:nvSpPr>
        <p:spPr>
          <a:xfrm>
            <a:off x="5048105" y="4920829"/>
            <a:ext cx="598241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C1</a:t>
            </a:r>
            <a:endParaRPr lang="zh-CN" altLang="en-US" sz="2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F500E5F-156E-4560-9344-98A3DF6330AD}"/>
              </a:ext>
            </a:extLst>
          </p:cNvPr>
          <p:cNvCxnSpPr/>
          <p:nvPr/>
        </p:nvCxnSpPr>
        <p:spPr>
          <a:xfrm>
            <a:off x="3928134" y="4049485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8FCA98-1472-4742-9B0A-EF13BF45CF5B}"/>
              </a:ext>
            </a:extLst>
          </p:cNvPr>
          <p:cNvCxnSpPr>
            <a:cxnSpLocks/>
          </p:cNvCxnSpPr>
          <p:nvPr/>
        </p:nvCxnSpPr>
        <p:spPr>
          <a:xfrm>
            <a:off x="4886042" y="4777273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2EE0B2B-FF46-4C26-928D-BB465C186190}"/>
              </a:ext>
            </a:extLst>
          </p:cNvPr>
          <p:cNvCxnSpPr>
            <a:cxnSpLocks/>
          </p:cNvCxnSpPr>
          <p:nvPr/>
        </p:nvCxnSpPr>
        <p:spPr>
          <a:xfrm>
            <a:off x="4886042" y="4058816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ECA850A-14D4-4307-B8F7-B8C51D3C2096}"/>
              </a:ext>
            </a:extLst>
          </p:cNvPr>
          <p:cNvCxnSpPr>
            <a:cxnSpLocks/>
          </p:cNvCxnSpPr>
          <p:nvPr/>
        </p:nvCxnSpPr>
        <p:spPr>
          <a:xfrm>
            <a:off x="5838960" y="5505061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5F058FD-43FE-41B6-8E4E-4D21DBBA1557}"/>
              </a:ext>
            </a:extLst>
          </p:cNvPr>
          <p:cNvCxnSpPr>
            <a:cxnSpLocks/>
          </p:cNvCxnSpPr>
          <p:nvPr/>
        </p:nvCxnSpPr>
        <p:spPr>
          <a:xfrm>
            <a:off x="5838960" y="4767942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9C46E55-CB29-4A61-AD5B-15B75F3F088E}"/>
              </a:ext>
            </a:extLst>
          </p:cNvPr>
          <p:cNvSpPr txBox="1"/>
          <p:nvPr/>
        </p:nvSpPr>
        <p:spPr>
          <a:xfrm>
            <a:off x="4162595" y="3426132"/>
            <a:ext cx="487634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T2</a:t>
            </a:r>
            <a:endParaRPr lang="zh-CN" altLang="en-US" sz="24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84138B-EB8A-4872-A626-6C877376A2C9}"/>
              </a:ext>
            </a:extLst>
          </p:cNvPr>
          <p:cNvSpPr txBox="1"/>
          <p:nvPr/>
        </p:nvSpPr>
        <p:spPr>
          <a:xfrm>
            <a:off x="5044946" y="4224631"/>
            <a:ext cx="63511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M2</a:t>
            </a:r>
            <a:endParaRPr lang="zh-CN" altLang="en-US" sz="2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8E68408-D0CC-4F0A-8360-41BB477F875F}"/>
              </a:ext>
            </a:extLst>
          </p:cNvPr>
          <p:cNvSpPr txBox="1"/>
          <p:nvPr/>
        </p:nvSpPr>
        <p:spPr>
          <a:xfrm>
            <a:off x="6018794" y="4930160"/>
            <a:ext cx="598241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C2</a:t>
            </a:r>
            <a:endParaRPr lang="zh-CN" altLang="en-US" sz="2400" b="1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D27631E-6762-469B-96BE-691CE55C73D2}"/>
              </a:ext>
            </a:extLst>
          </p:cNvPr>
          <p:cNvCxnSpPr/>
          <p:nvPr/>
        </p:nvCxnSpPr>
        <p:spPr>
          <a:xfrm>
            <a:off x="4881013" y="4040155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F4C39120-8334-41E1-9E7F-CEC1E16AE7DC}"/>
              </a:ext>
            </a:extLst>
          </p:cNvPr>
          <p:cNvCxnSpPr>
            <a:cxnSpLocks/>
          </p:cNvCxnSpPr>
          <p:nvPr/>
        </p:nvCxnSpPr>
        <p:spPr>
          <a:xfrm>
            <a:off x="5838921" y="4767943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68429B6-A2DE-4FD6-843B-392E61E772AF}"/>
              </a:ext>
            </a:extLst>
          </p:cNvPr>
          <p:cNvCxnSpPr>
            <a:cxnSpLocks/>
          </p:cNvCxnSpPr>
          <p:nvPr/>
        </p:nvCxnSpPr>
        <p:spPr>
          <a:xfrm>
            <a:off x="5838921" y="4049486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C18BD80-B530-4118-AE99-27909E9665D1}"/>
              </a:ext>
            </a:extLst>
          </p:cNvPr>
          <p:cNvCxnSpPr>
            <a:cxnSpLocks/>
          </p:cNvCxnSpPr>
          <p:nvPr/>
        </p:nvCxnSpPr>
        <p:spPr>
          <a:xfrm>
            <a:off x="6791839" y="5495731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4E605D8-4466-4D1C-92A8-D7C93CF60075}"/>
              </a:ext>
            </a:extLst>
          </p:cNvPr>
          <p:cNvCxnSpPr>
            <a:cxnSpLocks/>
          </p:cNvCxnSpPr>
          <p:nvPr/>
        </p:nvCxnSpPr>
        <p:spPr>
          <a:xfrm>
            <a:off x="6791839" y="4758612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C8D3278-A328-415B-BEEF-EFD2701E0BE5}"/>
              </a:ext>
            </a:extLst>
          </p:cNvPr>
          <p:cNvSpPr txBox="1"/>
          <p:nvPr/>
        </p:nvSpPr>
        <p:spPr>
          <a:xfrm>
            <a:off x="5115474" y="3416802"/>
            <a:ext cx="487634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T3</a:t>
            </a:r>
            <a:endParaRPr lang="zh-CN" altLang="en-US" sz="2400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F29D0F3-5051-4432-A243-02873AC50D38}"/>
              </a:ext>
            </a:extLst>
          </p:cNvPr>
          <p:cNvSpPr txBox="1"/>
          <p:nvPr/>
        </p:nvSpPr>
        <p:spPr>
          <a:xfrm>
            <a:off x="5997825" y="4215301"/>
            <a:ext cx="63511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M3</a:t>
            </a:r>
            <a:endParaRPr lang="zh-CN" altLang="en-US" sz="2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4ED2E2A-B940-4C17-80EF-C28FBBBF9D3F}"/>
              </a:ext>
            </a:extLst>
          </p:cNvPr>
          <p:cNvSpPr txBox="1"/>
          <p:nvPr/>
        </p:nvSpPr>
        <p:spPr>
          <a:xfrm>
            <a:off x="6971673" y="4920830"/>
            <a:ext cx="598241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C3</a:t>
            </a:r>
            <a:endParaRPr lang="zh-CN" altLang="en-US" sz="2400" b="1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F609A86-3C01-459B-BB3B-E79DFC860F69}"/>
              </a:ext>
            </a:extLst>
          </p:cNvPr>
          <p:cNvCxnSpPr/>
          <p:nvPr/>
        </p:nvCxnSpPr>
        <p:spPr>
          <a:xfrm>
            <a:off x="5870365" y="4049486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9F3F572-475C-40DA-BCD7-F344FA7E01A4}"/>
              </a:ext>
            </a:extLst>
          </p:cNvPr>
          <p:cNvCxnSpPr>
            <a:cxnSpLocks/>
          </p:cNvCxnSpPr>
          <p:nvPr/>
        </p:nvCxnSpPr>
        <p:spPr>
          <a:xfrm>
            <a:off x="6828273" y="4777274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E7313F6-0FBD-477B-B0FF-BA929042E93C}"/>
              </a:ext>
            </a:extLst>
          </p:cNvPr>
          <p:cNvCxnSpPr>
            <a:cxnSpLocks/>
          </p:cNvCxnSpPr>
          <p:nvPr/>
        </p:nvCxnSpPr>
        <p:spPr>
          <a:xfrm>
            <a:off x="6828273" y="4058817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FABB578-176D-44FF-8B57-8EA89CEDF2F3}"/>
              </a:ext>
            </a:extLst>
          </p:cNvPr>
          <p:cNvCxnSpPr>
            <a:cxnSpLocks/>
          </p:cNvCxnSpPr>
          <p:nvPr/>
        </p:nvCxnSpPr>
        <p:spPr>
          <a:xfrm>
            <a:off x="7781191" y="5505062"/>
            <a:ext cx="957908" cy="0"/>
          </a:xfrm>
          <a:prstGeom prst="line">
            <a:avLst/>
          </a:prstGeom>
          <a:ln w="38100">
            <a:prstDash val="solid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0F96E28-B058-44CF-9577-E0813268CFCA}"/>
              </a:ext>
            </a:extLst>
          </p:cNvPr>
          <p:cNvCxnSpPr>
            <a:cxnSpLocks/>
          </p:cNvCxnSpPr>
          <p:nvPr/>
        </p:nvCxnSpPr>
        <p:spPr>
          <a:xfrm>
            <a:off x="7781191" y="4767943"/>
            <a:ext cx="0" cy="737119"/>
          </a:xfrm>
          <a:prstGeom prst="line">
            <a:avLst/>
          </a:prstGeom>
          <a:ln w="38100">
            <a:prstDash val="sys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2C0A136D-5C82-41AF-AFA2-EEDA57E9AB41}"/>
              </a:ext>
            </a:extLst>
          </p:cNvPr>
          <p:cNvSpPr txBox="1"/>
          <p:nvPr/>
        </p:nvSpPr>
        <p:spPr>
          <a:xfrm>
            <a:off x="6086163" y="3404606"/>
            <a:ext cx="487634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T4</a:t>
            </a:r>
            <a:endParaRPr lang="zh-CN" altLang="en-US" sz="24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0FA1ACA-807F-4AC0-90BD-01772293A947}"/>
              </a:ext>
            </a:extLst>
          </p:cNvPr>
          <p:cNvSpPr txBox="1"/>
          <p:nvPr/>
        </p:nvSpPr>
        <p:spPr>
          <a:xfrm>
            <a:off x="6987177" y="4224632"/>
            <a:ext cx="63511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M4</a:t>
            </a:r>
            <a:endParaRPr lang="zh-CN" altLang="en-US" sz="24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FCB34E7-1B83-4AB3-855D-9880EF1DCD7B}"/>
              </a:ext>
            </a:extLst>
          </p:cNvPr>
          <p:cNvSpPr txBox="1"/>
          <p:nvPr/>
        </p:nvSpPr>
        <p:spPr>
          <a:xfrm>
            <a:off x="7961025" y="4930161"/>
            <a:ext cx="598241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C4</a:t>
            </a:r>
            <a:endParaRPr lang="zh-CN" altLang="en-US" sz="2400" b="1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C5F3A60-74EF-41ED-8F92-67E29156F7D3}"/>
              </a:ext>
            </a:extLst>
          </p:cNvPr>
          <p:cNvCxnSpPr>
            <a:cxnSpLocks/>
          </p:cNvCxnSpPr>
          <p:nvPr/>
        </p:nvCxnSpPr>
        <p:spPr>
          <a:xfrm>
            <a:off x="2649894" y="5651483"/>
            <a:ext cx="67553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ECB84BC-A47E-4F4F-94A0-3C58E4EFC200}"/>
              </a:ext>
            </a:extLst>
          </p:cNvPr>
          <p:cNvSpPr txBox="1"/>
          <p:nvPr/>
        </p:nvSpPr>
        <p:spPr>
          <a:xfrm>
            <a:off x="8907153" y="5548846"/>
            <a:ext cx="27764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93E3AE-CB84-4778-9E79-A2B7B701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45" y="1607654"/>
            <a:ext cx="7535309" cy="1646063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E5503750-0A72-481F-8786-2D0A479171E0}"/>
              </a:ext>
            </a:extLst>
          </p:cNvPr>
          <p:cNvSpPr txBox="1"/>
          <p:nvPr/>
        </p:nvSpPr>
        <p:spPr>
          <a:xfrm>
            <a:off x="2533566" y="6139543"/>
            <a:ext cx="6091732" cy="57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但缓冲处理每块数据用时：</a:t>
            </a:r>
            <a:r>
              <a:rPr lang="en-US" altLang="zh-CN" sz="2400" b="1" dirty="0"/>
              <a:t>MAX(C+M,T)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8358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其他缓冲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1A93B8-A61B-4E08-8C5B-D57ACA7DB2E8}"/>
              </a:ext>
            </a:extLst>
          </p:cNvPr>
          <p:cNvSpPr txBox="1"/>
          <p:nvPr/>
        </p:nvSpPr>
        <p:spPr>
          <a:xfrm>
            <a:off x="1552027" y="1499416"/>
            <a:ext cx="6840334" cy="2241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循环缓冲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包含多个大小相等的缓冲区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每个缓冲区都有一个指针指向下一个缓冲区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最后一个缓冲区的指针指向第一个缓冲区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CD0A1D9-1FD1-4DAB-8FBE-14D5E80B9926}"/>
              </a:ext>
            </a:extLst>
          </p:cNvPr>
          <p:cNvSpPr txBox="1"/>
          <p:nvPr/>
        </p:nvSpPr>
        <p:spPr>
          <a:xfrm>
            <a:off x="1552027" y="3874396"/>
            <a:ext cx="8994770" cy="2790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缓冲池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由多个系统共用的缓冲区组成，根据使用情况分成三个序列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空缓冲队列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装满输入数据的缓冲队列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装满输出数据的缓冲队列</a:t>
            </a:r>
          </a:p>
        </p:txBody>
      </p:sp>
    </p:spTree>
    <p:extLst>
      <p:ext uri="{BB962C8B-B14F-4D97-AF65-F5344CB8AC3E}">
        <p14:creationId xmlns:p14="http://schemas.microsoft.com/office/powerpoint/2010/main" val="2471120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788217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高速缓存 </a:t>
            </a:r>
            <a:r>
              <a:rPr lang="en-US" altLang="zh-CN" dirty="0"/>
              <a:t>VS </a:t>
            </a:r>
            <a:r>
              <a:rPr lang="zh-CN" altLang="en-US" dirty="0"/>
              <a:t>缓冲区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CD89183-D1D0-4AB8-B743-9F245EECC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696062"/>
              </p:ext>
            </p:extLst>
          </p:nvPr>
        </p:nvGraphicFramePr>
        <p:xfrm>
          <a:off x="184537" y="1783356"/>
          <a:ext cx="11777309" cy="456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398">
                  <a:extLst>
                    <a:ext uri="{9D8B030D-6E8A-4147-A177-3AD203B41FA5}">
                      <a16:colId xmlns:a16="http://schemas.microsoft.com/office/drawing/2014/main" val="470496876"/>
                    </a:ext>
                  </a:extLst>
                </a:gridCol>
                <a:gridCol w="1223498">
                  <a:extLst>
                    <a:ext uri="{9D8B030D-6E8A-4147-A177-3AD203B41FA5}">
                      <a16:colId xmlns:a16="http://schemas.microsoft.com/office/drawing/2014/main" val="267495695"/>
                    </a:ext>
                  </a:extLst>
                </a:gridCol>
                <a:gridCol w="4304567">
                  <a:extLst>
                    <a:ext uri="{9D8B030D-6E8A-4147-A177-3AD203B41FA5}">
                      <a16:colId xmlns:a16="http://schemas.microsoft.com/office/drawing/2014/main" val="3915666544"/>
                    </a:ext>
                  </a:extLst>
                </a:gridCol>
                <a:gridCol w="5398846">
                  <a:extLst>
                    <a:ext uri="{9D8B030D-6E8A-4147-A177-3AD203B41FA5}">
                      <a16:colId xmlns:a16="http://schemas.microsoft.com/office/drawing/2014/main" val="3183758521"/>
                    </a:ext>
                  </a:extLst>
                </a:gridCol>
              </a:tblGrid>
              <a:tr h="530636"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高速缓存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缓冲区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791432"/>
                  </a:ext>
                </a:extLst>
              </a:tr>
              <a:tr h="76511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相同点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都是介于高速设备和低速设备之间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07428"/>
                  </a:ext>
                </a:extLst>
              </a:tr>
              <a:tr h="119168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区别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存放数据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存放的是低速设备上某些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</a:rPr>
                        <a:t>数据的复制</a:t>
                      </a:r>
                      <a:endParaRPr lang="en-US" altLang="zh-CN" sz="2000" dirty="0">
                        <a:solidFill>
                          <a:srgbClr val="FF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缓存里有的数据低速设备上一定有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存放的是低速设备传给高速设备的数据</a:t>
                      </a:r>
                      <a:endParaRPr lang="en-US" altLang="zh-CN" sz="20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低速设备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</a:rPr>
                        <a:t>不一定有备份</a:t>
                      </a:r>
                      <a:endParaRPr lang="en-US" altLang="zh-CN" sz="2000" dirty="0">
                        <a:solidFill>
                          <a:srgbClr val="FF0000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数据从缓冲区传给高速设备</a:t>
                      </a:r>
                      <a:endParaRPr lang="en-US" altLang="zh-CN" sz="20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或者相反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053285"/>
                  </a:ext>
                </a:extLst>
              </a:tr>
              <a:tr h="119168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目的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存放高速设备经常需要用到的数据</a:t>
                      </a:r>
                      <a:endParaRPr lang="en-US" altLang="zh-CN" sz="20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如果缓存不命中，高速设备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</a:rPr>
                        <a:t>需要访问低速设备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高速设备与低速设备间的通信都通过缓冲区</a:t>
                      </a:r>
                      <a:endParaRPr lang="en-US" altLang="zh-CN" sz="2000" dirty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/>
                        <a:t>高速设备和低速设备之间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</a:rPr>
                        <a:t>不会直接通信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238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953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28294DB-5A9A-4C20-B8BD-8B89EA120D13}"/>
              </a:ext>
            </a:extLst>
          </p:cNvPr>
          <p:cNvSpPr/>
          <p:nvPr/>
        </p:nvSpPr>
        <p:spPr>
          <a:xfrm>
            <a:off x="3862873" y="5248156"/>
            <a:ext cx="3153748" cy="15582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98566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假脱机技术（</a:t>
            </a:r>
            <a:r>
              <a:rPr lang="en-US" altLang="zh-CN" dirty="0" err="1"/>
              <a:t>SPOOLing</a:t>
            </a:r>
            <a:r>
              <a:rPr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7DA515-818A-42FC-BD38-DCAEE2CB3322}"/>
              </a:ext>
            </a:extLst>
          </p:cNvPr>
          <p:cNvSpPr txBox="1"/>
          <p:nvPr/>
        </p:nvSpPr>
        <p:spPr>
          <a:xfrm>
            <a:off x="1296955" y="1670180"/>
            <a:ext cx="9493304" cy="2790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为了缓和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的高速性与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设备的低速性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利用专门的外围控制机，将低速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设备上的数据传送到高速磁盘上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Simultaneous Peripheral Operation On Line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外部设备同时联机操作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操作系统将独占设备改造成共享设备的技术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20DC07-AC6E-49F6-B35D-85BB42B3D8B8}"/>
              </a:ext>
            </a:extLst>
          </p:cNvPr>
          <p:cNvSpPr/>
          <p:nvPr/>
        </p:nvSpPr>
        <p:spPr>
          <a:xfrm>
            <a:off x="3862873" y="4818948"/>
            <a:ext cx="1576874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输入进程</a:t>
            </a:r>
            <a:r>
              <a:rPr lang="en-US" altLang="zh-CN" dirty="0" err="1"/>
              <a:t>SPi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7D54B9-84C4-4947-9D74-AB370C4FA2D8}"/>
              </a:ext>
            </a:extLst>
          </p:cNvPr>
          <p:cNvSpPr/>
          <p:nvPr/>
        </p:nvSpPr>
        <p:spPr>
          <a:xfrm>
            <a:off x="5439747" y="4818948"/>
            <a:ext cx="1576874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输出进程</a:t>
            </a:r>
            <a:r>
              <a:rPr lang="en-US" altLang="zh-CN" dirty="0" err="1"/>
              <a:t>SPo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61849E-356C-484C-AEDC-D1D8D23B4DFD}"/>
              </a:ext>
            </a:extLst>
          </p:cNvPr>
          <p:cNvSpPr/>
          <p:nvPr/>
        </p:nvSpPr>
        <p:spPr>
          <a:xfrm>
            <a:off x="4651310" y="5452390"/>
            <a:ext cx="1674844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输入缓冲区</a:t>
            </a:r>
            <a:r>
              <a:rPr lang="en-US" altLang="zh-CN" dirty="0"/>
              <a:t>Bi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C87375-C4D4-4B56-8FE8-B06818108EA8}"/>
              </a:ext>
            </a:extLst>
          </p:cNvPr>
          <p:cNvSpPr/>
          <p:nvPr/>
        </p:nvSpPr>
        <p:spPr>
          <a:xfrm>
            <a:off x="4651309" y="6180905"/>
            <a:ext cx="1674845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输出缓冲区</a:t>
            </a:r>
            <a:r>
              <a:rPr lang="en-US" altLang="zh-CN" dirty="0"/>
              <a:t>Bo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7565AD-9DCB-46C5-8368-E301D735F1AB}"/>
              </a:ext>
            </a:extLst>
          </p:cNvPr>
          <p:cNvSpPr/>
          <p:nvPr/>
        </p:nvSpPr>
        <p:spPr>
          <a:xfrm>
            <a:off x="7921690" y="5248155"/>
            <a:ext cx="1576874" cy="15582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B89C7B-4A88-4730-AAC0-F67D42230BBA}"/>
              </a:ext>
            </a:extLst>
          </p:cNvPr>
          <p:cNvSpPr/>
          <p:nvPr/>
        </p:nvSpPr>
        <p:spPr>
          <a:xfrm>
            <a:off x="8262256" y="5452390"/>
            <a:ext cx="909735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37274D-B080-498B-8E9E-ABE6627E8AAC}"/>
              </a:ext>
            </a:extLst>
          </p:cNvPr>
          <p:cNvSpPr/>
          <p:nvPr/>
        </p:nvSpPr>
        <p:spPr>
          <a:xfrm>
            <a:off x="8262256" y="6180905"/>
            <a:ext cx="909736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DB1D83-47D8-4787-8770-8EEE3DC7729A}"/>
              </a:ext>
            </a:extLst>
          </p:cNvPr>
          <p:cNvSpPr/>
          <p:nvPr/>
        </p:nvSpPr>
        <p:spPr>
          <a:xfrm>
            <a:off x="7921690" y="4818948"/>
            <a:ext cx="1576874" cy="429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磁盘</a:t>
            </a:r>
          </a:p>
        </p:txBody>
      </p:sp>
      <p:sp>
        <p:nvSpPr>
          <p:cNvPr id="15" name="流程图: 卡片 14">
            <a:extLst>
              <a:ext uri="{FF2B5EF4-FFF2-40B4-BE49-F238E27FC236}">
                <a16:creationId xmlns:a16="http://schemas.microsoft.com/office/drawing/2014/main" id="{E0E33D11-CE31-402E-BA38-A42CA62CCF74}"/>
              </a:ext>
            </a:extLst>
          </p:cNvPr>
          <p:cNvSpPr/>
          <p:nvPr/>
        </p:nvSpPr>
        <p:spPr>
          <a:xfrm>
            <a:off x="1967987" y="5410402"/>
            <a:ext cx="1147663" cy="513184"/>
          </a:xfrm>
          <a:prstGeom prst="flowChartPunchedCar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输入设备</a:t>
            </a:r>
          </a:p>
        </p:txBody>
      </p:sp>
      <p:sp>
        <p:nvSpPr>
          <p:cNvPr id="16" name="流程图: 资料带 15">
            <a:extLst>
              <a:ext uri="{FF2B5EF4-FFF2-40B4-BE49-F238E27FC236}">
                <a16:creationId xmlns:a16="http://schemas.microsoft.com/office/drawing/2014/main" id="{30FF31D6-3E2D-40BA-8809-855B7F103025}"/>
              </a:ext>
            </a:extLst>
          </p:cNvPr>
          <p:cNvSpPr/>
          <p:nvPr/>
        </p:nvSpPr>
        <p:spPr>
          <a:xfrm>
            <a:off x="1967986" y="6082932"/>
            <a:ext cx="1147663" cy="625463"/>
          </a:xfrm>
          <a:prstGeom prst="flowChartPunchedTap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输出设备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0213BDA-E595-4D83-8A89-51D8AE5A0CAA}"/>
              </a:ext>
            </a:extLst>
          </p:cNvPr>
          <p:cNvCxnSpPr>
            <a:stCxn id="15" idx="3"/>
            <a:endCxn id="8" idx="1"/>
          </p:cNvCxnSpPr>
          <p:nvPr/>
        </p:nvCxnSpPr>
        <p:spPr>
          <a:xfrm>
            <a:off x="3115650" y="5666994"/>
            <a:ext cx="1535660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C4E4DEC-8A57-411A-80AF-0C785120A772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6326154" y="5666994"/>
            <a:ext cx="19361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EDA6950-85AC-4DFF-BF05-536A3BDF893C}"/>
              </a:ext>
            </a:extLst>
          </p:cNvPr>
          <p:cNvCxnSpPr/>
          <p:nvPr/>
        </p:nvCxnSpPr>
        <p:spPr>
          <a:xfrm>
            <a:off x="3115650" y="6395509"/>
            <a:ext cx="1535660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CF006B2-8C43-4BE7-8EA0-F40F859B586C}"/>
              </a:ext>
            </a:extLst>
          </p:cNvPr>
          <p:cNvCxnSpPr/>
          <p:nvPr/>
        </p:nvCxnSpPr>
        <p:spPr>
          <a:xfrm>
            <a:off x="6326154" y="6395509"/>
            <a:ext cx="1936102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9CAF150-5B57-4381-AEAA-0CAFD34E12DD}"/>
              </a:ext>
            </a:extLst>
          </p:cNvPr>
          <p:cNvSpPr/>
          <p:nvPr/>
        </p:nvSpPr>
        <p:spPr>
          <a:xfrm>
            <a:off x="4651308" y="4381813"/>
            <a:ext cx="1674845" cy="429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内存</a:t>
            </a:r>
          </a:p>
        </p:txBody>
      </p:sp>
    </p:spTree>
    <p:extLst>
      <p:ext uri="{BB962C8B-B14F-4D97-AF65-F5344CB8AC3E}">
        <p14:creationId xmlns:p14="http://schemas.microsoft.com/office/powerpoint/2010/main" val="246142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28294DB-5A9A-4C20-B8BD-8B89EA120D13}"/>
              </a:ext>
            </a:extLst>
          </p:cNvPr>
          <p:cNvSpPr/>
          <p:nvPr/>
        </p:nvSpPr>
        <p:spPr>
          <a:xfrm>
            <a:off x="3862873" y="5248156"/>
            <a:ext cx="3153748" cy="15582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98566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假脱机技术（</a:t>
            </a:r>
            <a:r>
              <a:rPr lang="en-US" altLang="zh-CN" dirty="0" err="1"/>
              <a:t>SPOOLing</a:t>
            </a:r>
            <a:r>
              <a:rPr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7DA515-818A-42FC-BD38-DCAEE2CB3322}"/>
              </a:ext>
            </a:extLst>
          </p:cNvPr>
          <p:cNvSpPr txBox="1"/>
          <p:nvPr/>
        </p:nvSpPr>
        <p:spPr>
          <a:xfrm>
            <a:off x="1296955" y="1670180"/>
            <a:ext cx="9148658" cy="2241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输入井，模拟脱机出入磁盘，用于收容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设备输入的数据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输出井，模拟脱机输出磁盘，用户收容用户程序的输出数据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输入缓冲区，用于暂存由输入设备送来的数据，之后传到输入井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输出缓冲区，用于暂存从输出井送来的数据，再传送给输出设备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20DC07-AC6E-49F6-B35D-85BB42B3D8B8}"/>
              </a:ext>
            </a:extLst>
          </p:cNvPr>
          <p:cNvSpPr/>
          <p:nvPr/>
        </p:nvSpPr>
        <p:spPr>
          <a:xfrm>
            <a:off x="3862873" y="4818948"/>
            <a:ext cx="1576874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输入进程</a:t>
            </a:r>
            <a:r>
              <a:rPr lang="en-US" altLang="zh-CN" dirty="0" err="1"/>
              <a:t>SPi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7D54B9-84C4-4947-9D74-AB370C4FA2D8}"/>
              </a:ext>
            </a:extLst>
          </p:cNvPr>
          <p:cNvSpPr/>
          <p:nvPr/>
        </p:nvSpPr>
        <p:spPr>
          <a:xfrm>
            <a:off x="5439747" y="4818948"/>
            <a:ext cx="1576874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输出进程</a:t>
            </a:r>
            <a:r>
              <a:rPr lang="en-US" altLang="zh-CN" dirty="0" err="1"/>
              <a:t>SPo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61849E-356C-484C-AEDC-D1D8D23B4DFD}"/>
              </a:ext>
            </a:extLst>
          </p:cNvPr>
          <p:cNvSpPr/>
          <p:nvPr/>
        </p:nvSpPr>
        <p:spPr>
          <a:xfrm>
            <a:off x="4651310" y="5452390"/>
            <a:ext cx="1674844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输入缓冲区</a:t>
            </a:r>
            <a:r>
              <a:rPr lang="en-US" altLang="zh-CN" dirty="0"/>
              <a:t>Bi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C87375-C4D4-4B56-8FE8-B06818108EA8}"/>
              </a:ext>
            </a:extLst>
          </p:cNvPr>
          <p:cNvSpPr/>
          <p:nvPr/>
        </p:nvSpPr>
        <p:spPr>
          <a:xfrm>
            <a:off x="4651309" y="6180905"/>
            <a:ext cx="1674845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输出缓冲区</a:t>
            </a:r>
            <a:r>
              <a:rPr lang="en-US" altLang="zh-CN" dirty="0"/>
              <a:t>Bo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7565AD-9DCB-46C5-8368-E301D735F1AB}"/>
              </a:ext>
            </a:extLst>
          </p:cNvPr>
          <p:cNvSpPr/>
          <p:nvPr/>
        </p:nvSpPr>
        <p:spPr>
          <a:xfrm>
            <a:off x="7921690" y="5248155"/>
            <a:ext cx="1576874" cy="15582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B89C7B-4A88-4730-AAC0-F67D42230BBA}"/>
              </a:ext>
            </a:extLst>
          </p:cNvPr>
          <p:cNvSpPr/>
          <p:nvPr/>
        </p:nvSpPr>
        <p:spPr>
          <a:xfrm>
            <a:off x="8262256" y="5452390"/>
            <a:ext cx="909735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37274D-B080-498B-8E9E-ABE6627E8AAC}"/>
              </a:ext>
            </a:extLst>
          </p:cNvPr>
          <p:cNvSpPr/>
          <p:nvPr/>
        </p:nvSpPr>
        <p:spPr>
          <a:xfrm>
            <a:off x="8262256" y="6180905"/>
            <a:ext cx="909736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DB1D83-47D8-4787-8770-8EEE3DC7729A}"/>
              </a:ext>
            </a:extLst>
          </p:cNvPr>
          <p:cNvSpPr/>
          <p:nvPr/>
        </p:nvSpPr>
        <p:spPr>
          <a:xfrm>
            <a:off x="7921690" y="4818948"/>
            <a:ext cx="1576874" cy="429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磁盘</a:t>
            </a:r>
          </a:p>
        </p:txBody>
      </p:sp>
      <p:sp>
        <p:nvSpPr>
          <p:cNvPr id="15" name="流程图: 卡片 14">
            <a:extLst>
              <a:ext uri="{FF2B5EF4-FFF2-40B4-BE49-F238E27FC236}">
                <a16:creationId xmlns:a16="http://schemas.microsoft.com/office/drawing/2014/main" id="{E0E33D11-CE31-402E-BA38-A42CA62CCF74}"/>
              </a:ext>
            </a:extLst>
          </p:cNvPr>
          <p:cNvSpPr/>
          <p:nvPr/>
        </p:nvSpPr>
        <p:spPr>
          <a:xfrm>
            <a:off x="1967987" y="5410402"/>
            <a:ext cx="1147663" cy="513184"/>
          </a:xfrm>
          <a:prstGeom prst="flowChartPunchedCar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输入设备</a:t>
            </a:r>
          </a:p>
        </p:txBody>
      </p:sp>
      <p:sp>
        <p:nvSpPr>
          <p:cNvPr id="16" name="流程图: 资料带 15">
            <a:extLst>
              <a:ext uri="{FF2B5EF4-FFF2-40B4-BE49-F238E27FC236}">
                <a16:creationId xmlns:a16="http://schemas.microsoft.com/office/drawing/2014/main" id="{30FF31D6-3E2D-40BA-8809-855B7F103025}"/>
              </a:ext>
            </a:extLst>
          </p:cNvPr>
          <p:cNvSpPr/>
          <p:nvPr/>
        </p:nvSpPr>
        <p:spPr>
          <a:xfrm>
            <a:off x="1967986" y="6082932"/>
            <a:ext cx="1147663" cy="625463"/>
          </a:xfrm>
          <a:prstGeom prst="flowChartPunchedTap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输出设备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0213BDA-E595-4D83-8A89-51D8AE5A0CAA}"/>
              </a:ext>
            </a:extLst>
          </p:cNvPr>
          <p:cNvCxnSpPr>
            <a:stCxn id="15" idx="3"/>
            <a:endCxn id="8" idx="1"/>
          </p:cNvCxnSpPr>
          <p:nvPr/>
        </p:nvCxnSpPr>
        <p:spPr>
          <a:xfrm>
            <a:off x="3115650" y="5666994"/>
            <a:ext cx="1535660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C4E4DEC-8A57-411A-80AF-0C785120A772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6326154" y="5666994"/>
            <a:ext cx="19361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EDA6950-85AC-4DFF-BF05-536A3BDF893C}"/>
              </a:ext>
            </a:extLst>
          </p:cNvPr>
          <p:cNvCxnSpPr/>
          <p:nvPr/>
        </p:nvCxnSpPr>
        <p:spPr>
          <a:xfrm>
            <a:off x="3115650" y="6395509"/>
            <a:ext cx="1535660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CF006B2-8C43-4BE7-8EA0-F40F859B586C}"/>
              </a:ext>
            </a:extLst>
          </p:cNvPr>
          <p:cNvCxnSpPr/>
          <p:nvPr/>
        </p:nvCxnSpPr>
        <p:spPr>
          <a:xfrm>
            <a:off x="6326154" y="6395509"/>
            <a:ext cx="1936102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9CAF150-5B57-4381-AEAA-0CAFD34E12DD}"/>
              </a:ext>
            </a:extLst>
          </p:cNvPr>
          <p:cNvSpPr/>
          <p:nvPr/>
        </p:nvSpPr>
        <p:spPr>
          <a:xfrm>
            <a:off x="4651308" y="4381813"/>
            <a:ext cx="1674845" cy="429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内存</a:t>
            </a:r>
          </a:p>
        </p:txBody>
      </p:sp>
    </p:spTree>
    <p:extLst>
      <p:ext uri="{BB962C8B-B14F-4D97-AF65-F5344CB8AC3E}">
        <p14:creationId xmlns:p14="http://schemas.microsoft.com/office/powerpoint/2010/main" val="2016126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28294DB-5A9A-4C20-B8BD-8B89EA120D13}"/>
              </a:ext>
            </a:extLst>
          </p:cNvPr>
          <p:cNvSpPr/>
          <p:nvPr/>
        </p:nvSpPr>
        <p:spPr>
          <a:xfrm>
            <a:off x="3862873" y="5248156"/>
            <a:ext cx="3153748" cy="15582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98566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假脱机技术（</a:t>
            </a:r>
            <a:r>
              <a:rPr lang="en-US" altLang="zh-CN" dirty="0" err="1"/>
              <a:t>SPOOLing</a:t>
            </a:r>
            <a:r>
              <a:rPr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7DA515-818A-42FC-BD38-DCAEE2CB3322}"/>
              </a:ext>
            </a:extLst>
          </p:cNvPr>
          <p:cNvSpPr txBox="1"/>
          <p:nvPr/>
        </p:nvSpPr>
        <p:spPr>
          <a:xfrm>
            <a:off x="1296956" y="1670180"/>
            <a:ext cx="10478278" cy="279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输入进程，模拟脱机输入时的外围控制机，将用户要求的数据从输入机通过输入缓冲区再送到输入井，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需要数据时，直接从输入井读取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输出进程，模拟脱机输出时的外围控制机，把用户要输出的数据先从内存送入输出井，带输出设备空闲的时候，再将输出的数据通过缓冲区送到输出设备</a:t>
            </a:r>
            <a:endParaRPr lang="en-US" altLang="zh-CN" sz="24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20DC07-AC6E-49F6-B35D-85BB42B3D8B8}"/>
              </a:ext>
            </a:extLst>
          </p:cNvPr>
          <p:cNvSpPr/>
          <p:nvPr/>
        </p:nvSpPr>
        <p:spPr>
          <a:xfrm>
            <a:off x="3862873" y="4818948"/>
            <a:ext cx="1576874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输入进程</a:t>
            </a:r>
            <a:r>
              <a:rPr lang="en-US" altLang="zh-CN" dirty="0" err="1"/>
              <a:t>SPi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7D54B9-84C4-4947-9D74-AB370C4FA2D8}"/>
              </a:ext>
            </a:extLst>
          </p:cNvPr>
          <p:cNvSpPr/>
          <p:nvPr/>
        </p:nvSpPr>
        <p:spPr>
          <a:xfrm>
            <a:off x="5439747" y="4818948"/>
            <a:ext cx="1576874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输出进程</a:t>
            </a:r>
            <a:r>
              <a:rPr lang="en-US" altLang="zh-CN" dirty="0" err="1"/>
              <a:t>SPo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61849E-356C-484C-AEDC-D1D8D23B4DFD}"/>
              </a:ext>
            </a:extLst>
          </p:cNvPr>
          <p:cNvSpPr/>
          <p:nvPr/>
        </p:nvSpPr>
        <p:spPr>
          <a:xfrm>
            <a:off x="4651310" y="5452390"/>
            <a:ext cx="1674844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输入缓冲区</a:t>
            </a:r>
            <a:r>
              <a:rPr lang="en-US" altLang="zh-CN" dirty="0"/>
              <a:t>Bi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C87375-C4D4-4B56-8FE8-B06818108EA8}"/>
              </a:ext>
            </a:extLst>
          </p:cNvPr>
          <p:cNvSpPr/>
          <p:nvPr/>
        </p:nvSpPr>
        <p:spPr>
          <a:xfrm>
            <a:off x="4651309" y="6180905"/>
            <a:ext cx="1674845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输出缓冲区</a:t>
            </a:r>
            <a:r>
              <a:rPr lang="en-US" altLang="zh-CN" dirty="0"/>
              <a:t>Bo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7565AD-9DCB-46C5-8368-E301D735F1AB}"/>
              </a:ext>
            </a:extLst>
          </p:cNvPr>
          <p:cNvSpPr/>
          <p:nvPr/>
        </p:nvSpPr>
        <p:spPr>
          <a:xfrm>
            <a:off x="7921690" y="5248155"/>
            <a:ext cx="1576874" cy="15582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B89C7B-4A88-4730-AAC0-F67D42230BBA}"/>
              </a:ext>
            </a:extLst>
          </p:cNvPr>
          <p:cNvSpPr/>
          <p:nvPr/>
        </p:nvSpPr>
        <p:spPr>
          <a:xfrm>
            <a:off x="8262256" y="5452390"/>
            <a:ext cx="909735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37274D-B080-498B-8E9E-ABE6627E8AAC}"/>
              </a:ext>
            </a:extLst>
          </p:cNvPr>
          <p:cNvSpPr/>
          <p:nvPr/>
        </p:nvSpPr>
        <p:spPr>
          <a:xfrm>
            <a:off x="8262256" y="6180905"/>
            <a:ext cx="909736" cy="429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DB1D83-47D8-4787-8770-8EEE3DC7729A}"/>
              </a:ext>
            </a:extLst>
          </p:cNvPr>
          <p:cNvSpPr/>
          <p:nvPr/>
        </p:nvSpPr>
        <p:spPr>
          <a:xfrm>
            <a:off x="7921690" y="4818948"/>
            <a:ext cx="1576874" cy="429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磁盘</a:t>
            </a:r>
          </a:p>
        </p:txBody>
      </p:sp>
      <p:sp>
        <p:nvSpPr>
          <p:cNvPr id="15" name="流程图: 卡片 14">
            <a:extLst>
              <a:ext uri="{FF2B5EF4-FFF2-40B4-BE49-F238E27FC236}">
                <a16:creationId xmlns:a16="http://schemas.microsoft.com/office/drawing/2014/main" id="{E0E33D11-CE31-402E-BA38-A42CA62CCF74}"/>
              </a:ext>
            </a:extLst>
          </p:cNvPr>
          <p:cNvSpPr/>
          <p:nvPr/>
        </p:nvSpPr>
        <p:spPr>
          <a:xfrm>
            <a:off x="1967987" y="5410402"/>
            <a:ext cx="1147663" cy="513184"/>
          </a:xfrm>
          <a:prstGeom prst="flowChartPunchedCar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输入设备</a:t>
            </a:r>
          </a:p>
        </p:txBody>
      </p:sp>
      <p:sp>
        <p:nvSpPr>
          <p:cNvPr id="16" name="流程图: 资料带 15">
            <a:extLst>
              <a:ext uri="{FF2B5EF4-FFF2-40B4-BE49-F238E27FC236}">
                <a16:creationId xmlns:a16="http://schemas.microsoft.com/office/drawing/2014/main" id="{30FF31D6-3E2D-40BA-8809-855B7F103025}"/>
              </a:ext>
            </a:extLst>
          </p:cNvPr>
          <p:cNvSpPr/>
          <p:nvPr/>
        </p:nvSpPr>
        <p:spPr>
          <a:xfrm>
            <a:off x="1967986" y="6082932"/>
            <a:ext cx="1147663" cy="625463"/>
          </a:xfrm>
          <a:prstGeom prst="flowChartPunchedTap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输出设备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0213BDA-E595-4D83-8A89-51D8AE5A0CAA}"/>
              </a:ext>
            </a:extLst>
          </p:cNvPr>
          <p:cNvCxnSpPr>
            <a:stCxn id="15" idx="3"/>
            <a:endCxn id="8" idx="1"/>
          </p:cNvCxnSpPr>
          <p:nvPr/>
        </p:nvCxnSpPr>
        <p:spPr>
          <a:xfrm>
            <a:off x="3115650" y="5666994"/>
            <a:ext cx="1535660" cy="0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C4E4DEC-8A57-411A-80AF-0C785120A772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6326154" y="5666994"/>
            <a:ext cx="19361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EDA6950-85AC-4DFF-BF05-536A3BDF893C}"/>
              </a:ext>
            </a:extLst>
          </p:cNvPr>
          <p:cNvCxnSpPr/>
          <p:nvPr/>
        </p:nvCxnSpPr>
        <p:spPr>
          <a:xfrm>
            <a:off x="3115650" y="6395509"/>
            <a:ext cx="1535660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CF006B2-8C43-4BE7-8EA0-F40F859B586C}"/>
              </a:ext>
            </a:extLst>
          </p:cNvPr>
          <p:cNvCxnSpPr/>
          <p:nvPr/>
        </p:nvCxnSpPr>
        <p:spPr>
          <a:xfrm>
            <a:off x="6326154" y="6395509"/>
            <a:ext cx="1936102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99CAF150-5B57-4381-AEAA-0CAFD34E12DD}"/>
              </a:ext>
            </a:extLst>
          </p:cNvPr>
          <p:cNvSpPr/>
          <p:nvPr/>
        </p:nvSpPr>
        <p:spPr>
          <a:xfrm>
            <a:off x="4651308" y="4381813"/>
            <a:ext cx="1674845" cy="4292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内存</a:t>
            </a:r>
          </a:p>
        </p:txBody>
      </p:sp>
    </p:spTree>
    <p:extLst>
      <p:ext uri="{BB962C8B-B14F-4D97-AF65-F5344CB8AC3E}">
        <p14:creationId xmlns:p14="http://schemas.microsoft.com/office/powerpoint/2010/main" val="872314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985660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假脱机技术（</a:t>
            </a:r>
            <a:r>
              <a:rPr lang="en-US" altLang="zh-CN" dirty="0" err="1"/>
              <a:t>SPOOLing</a:t>
            </a:r>
            <a:r>
              <a:rPr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7DA515-818A-42FC-BD38-DCAEE2CB3322}"/>
              </a:ext>
            </a:extLst>
          </p:cNvPr>
          <p:cNvSpPr txBox="1"/>
          <p:nvPr/>
        </p:nvSpPr>
        <p:spPr>
          <a:xfrm>
            <a:off x="1296956" y="1670180"/>
            <a:ext cx="10478278" cy="279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特点：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提高了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的速度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将独占设备改成了共享设备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实现了虚拟设备的功能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是一种</a:t>
            </a:r>
            <a:r>
              <a:rPr lang="zh-CN" altLang="en-US" sz="2400" b="1" dirty="0">
                <a:solidFill>
                  <a:srgbClr val="FF0000"/>
                </a:solidFill>
              </a:rPr>
              <a:t>空间换时间</a:t>
            </a:r>
            <a:r>
              <a:rPr lang="zh-CN" altLang="en-US" sz="2400" b="1" dirty="0"/>
              <a:t>的技术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28906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08D8D1E-0D2E-4EA8-9284-DECFA740670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【2010】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用户通过键盘登陆系统时，首先获得键盘输入信息的程序是（      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1EC9B1-F499-4ABA-B7DD-ED6F2C1E8F0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命令解释程序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188A91-CA69-42C1-BC88-523B6672EF0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中断处理程序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155D45-A40C-4B15-AB6C-1207B942222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系统调用服务程序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9E4ED0-F381-42CD-9078-5AE604C622C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用户登陆程序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1B28975-A26D-4F5C-9403-E4180454232F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F451EB4-B76E-4A6E-9791-49FD1D6FC01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5058FF9-62F7-4999-B69A-B13628759D1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361C7AA-22CE-49E4-BEAB-026C4D3FEA1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E37B750-7AED-4209-B9B2-ADADBEF6159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B6C1AB0-F38F-4801-8726-E5A7AC4EDDC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20" name="TitleBackground">
              <a:extLst>
                <a:ext uri="{FF2B5EF4-FFF2-40B4-BE49-F238E27FC236}">
                  <a16:creationId xmlns:a16="http://schemas.microsoft.com/office/drawing/2014/main" id="{E67E4212-6758-4A55-8457-E54E71009A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ColorBlock">
              <a:extLst>
                <a:ext uri="{FF2B5EF4-FFF2-40B4-BE49-F238E27FC236}">
                  <a16:creationId xmlns:a16="http://schemas.microsoft.com/office/drawing/2014/main" id="{C0960C62-732B-4184-8412-31326097CE4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TypeText">
              <a:extLst>
                <a:ext uri="{FF2B5EF4-FFF2-40B4-BE49-F238E27FC236}">
                  <a16:creationId xmlns:a16="http://schemas.microsoft.com/office/drawing/2014/main" id="{6C27D636-D1E7-4B15-BDB4-2BB3EBA2405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3" name="TipText">
              <a:extLst>
                <a:ext uri="{FF2B5EF4-FFF2-40B4-BE49-F238E27FC236}">
                  <a16:creationId xmlns:a16="http://schemas.microsoft.com/office/drawing/2014/main" id="{065E351C-FD46-4372-9160-B83E70390EF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54D687D-9D35-497C-B270-86DE0736EF9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176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654620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设备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C0935A-7886-4FFD-A326-56BE35E80B13}"/>
              </a:ext>
            </a:extLst>
          </p:cNvPr>
          <p:cNvSpPr txBox="1"/>
          <p:nvPr/>
        </p:nvSpPr>
        <p:spPr>
          <a:xfrm>
            <a:off x="1552027" y="1891241"/>
            <a:ext cx="8598037" cy="389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按</a:t>
            </a:r>
            <a:r>
              <a:rPr lang="zh-CN" altLang="en-US" sz="2400" b="1" dirty="0">
                <a:solidFill>
                  <a:srgbClr val="FF0000"/>
                </a:solidFill>
              </a:rPr>
              <a:t>使用特性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人机交互类外部设备</a:t>
            </a:r>
            <a:r>
              <a:rPr lang="zh-CN" altLang="en-US" sz="2400" b="1" dirty="0"/>
              <a:t>：打印机、显示器、鼠标、键盘等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数据交换速度慢，通常以字节为单位进行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存储设备</a:t>
            </a:r>
            <a:r>
              <a:rPr lang="zh-CN" altLang="en-US" sz="2400" b="1" dirty="0"/>
              <a:t>：磁盘、磁带、光盘等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用于数据交换，速度较快，通常以块为单位进行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网络通信设备</a:t>
            </a:r>
            <a:r>
              <a:rPr lang="zh-CN" altLang="en-US" sz="2400" b="1" dirty="0"/>
              <a:t>：网络接口、调制解调器等</a:t>
            </a:r>
            <a:endParaRPr lang="en-US" altLang="zh-CN" sz="2400" b="1" dirty="0"/>
          </a:p>
          <a:p>
            <a:pPr marL="1257277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用于设备间通信，与设备属性有关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537310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518A515-177F-48BE-8597-446A574B5EB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【2011】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用户发出磁盘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IO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请求后，系统的正确处理流程是（   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457105-B12E-4631-9779-92DD12CBADC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用户程序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系统调用处理程序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中断处理程序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设备驱动程序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10208E-6DAE-47A7-96A7-1D3B38029EE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用户程序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系统调用处理程序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设备驱动程序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中断处理程序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816501-080A-4F54-8E26-17257A16B9C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用户程序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设备驱动程序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系统调用处理程序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中断处理程序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FEDED9-8E4E-47C8-9085-F518F0ADF43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用户程序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设备驱动程序中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断处理程序</a:t>
            </a:r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&gt;</a:t>
            </a:r>
            <a:r>
              <a:rPr lang="zh-CN" altLang="en-US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系统调用处理程序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A6C80CA-7620-49A5-93D6-88B8F7E46011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8B2E1F6-1928-4C32-93C0-7AA32AB61F4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6A2E7C8-BFBB-4D53-A4BF-622B6186857F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747C776-77C2-48AE-9601-6D24EB6FEFE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E6B2546-065E-4774-B650-FF770A98FC0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9E6094D-A07E-4199-8BA0-E517E0B9984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D245CC8-C4FC-4211-AD79-DD9EAE4FFA2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91853C00-D720-4F7C-A93E-43EB19F481F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34E6C069-38F2-43B0-8837-145A5D5AFEF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A9CEB9B9-44D2-4262-A32D-CC546BC2650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0EF5D93-63E2-467A-A005-374A391CB768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8445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28016FB-BF37-4FCD-B093-75373D66FE8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【2012】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下列选项中，不能改善磁盘设备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IO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性能的是（   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477F76-79E8-4FA8-A329-E607BE086C9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重排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IO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请求次序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D956C6-34A1-4B8A-AE61-34E3F22417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在一个磁盘上设置多个分区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5C1EF6-2BCF-4F83-A9AA-62B097DB85D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预读和滞后写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DD3C18-4602-4CF5-AF30-ED85B0ED69C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优化文件物理块的分布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CAE1919-A30E-45D7-A0C6-433BC0EE504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E4D2F96-957C-44AE-8BED-57433D789CB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17545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540DD25-2809-4FA7-9719-FBB0710FE0AB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B61C3E6-8503-4202-A5DB-FE45372A973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388A4D2-E924-4678-B10F-D1053139F29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071740C-59BD-4103-9DDA-17FCE163734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C3E37A52-BBAE-458C-BEF6-FDFD6E9BD5A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B5A3B5E4-DC5B-4426-9F18-AC4B836DB56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A0D65305-6A02-463A-A25B-3232C1AA7B8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1AF5E5AD-82CA-45E3-9E55-128C3C30187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28D7EA-392D-497C-B5B0-EB9B248D689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3512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71D9CE-F401-46AD-8E16-AF9B0DA4787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【2015】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在系统内存中设置磁盘缓冲区的主要目的是（  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D81417-1322-4A60-AC28-15F38D0D94A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减少磁盘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IO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次数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1D2075-2AC0-4A57-9CF4-B5532B0CCB8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减少平均寻道时间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669CBF-968F-4570-94AE-FF3408F6BDF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提高磁盘数据可靠性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9E3AE0-AD9C-4F4F-AED0-15079A0B07B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实现设备无关性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A17E6B3-C292-4856-9E87-F0FCB405630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78A3EB5-491D-4403-8120-3D8D7724CA1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E45E152-E3CC-461D-A759-79CD67174D6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578B3EB-894F-4A6E-A9FB-FA538F20ACB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D0AEBA2-C756-4D7A-A550-1E275CCCE55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2537ACC-CD50-48B4-9D7E-D25D7EA7D7D2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1B6615F4-F9EA-4896-BD5A-03A477310A9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0C42FF25-FEC7-4355-B08F-ADA210F2550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F0D2AD2C-58EE-4D98-83F9-4FDDED0C0F9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70AB155A-9495-4A39-AE8D-C86C197F087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93269F-D7A4-4D68-B685-63A9E6C548D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6256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3D5BDE-57FF-4EA5-BD2E-1E67C9BAF22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【2016】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</a:t>
            </a:r>
            <a:r>
              <a:rPr lang="en-US" altLang="zh-CN" sz="2600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SPOOLing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技术的叙述中，错误的是（  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3E892E-BB55-4340-A461-2DF0CE93228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需要外存支持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54D6A6-571C-446C-B4E3-D214F9037BC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需要多道程序设计技术的支持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F002D-B4B8-423C-9587-A5A5FD2D260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可以让多个作业共享一台独占设备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DDC69D-055E-41F8-B757-0935A254C60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由用户作业控制设备与输入、输出井之间的数据传送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31AE8EA-9172-4E95-A876-C6C82F444601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ABC6844-B82E-4389-B14F-84B74DB8EC7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295027F-267F-4BEA-B11C-B88DFD70FC5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DF14FDE-AAE9-4509-A6FF-46022F7ED36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2626409-352E-404E-9266-B929B40C79C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8BFFA23-AC38-4646-92A7-512FA5BA70B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35127123-A43F-45F3-8F2E-AF272106CCF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4825E2E2-8893-45B0-9B42-A75DAD392B3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D5C94D26-9F82-449B-9EE6-7BFB3E3ED19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64FE1A1A-A6C9-4B5E-99E4-5F896981472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386E637-EBFF-4A29-AF00-378A392967C5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895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2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5D4137-B261-4CB4-AD1B-E3716D4B8E90}"/>
              </a:ext>
            </a:extLst>
          </p:cNvPr>
          <p:cNvSpPr txBox="1"/>
          <p:nvPr/>
        </p:nvSpPr>
        <p:spPr>
          <a:xfrm>
            <a:off x="3997834" y="3903131"/>
            <a:ext cx="4174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下课，再见</a:t>
            </a:r>
            <a:r>
              <a:rPr lang="en-US" altLang="zh-CN" sz="5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68DB53-709C-4F99-B4F2-84178504F757}"/>
              </a:ext>
            </a:extLst>
          </p:cNvPr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2019NIIT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726FB8-ACC0-4F67-9A12-15EB233C359E}"/>
              </a:ext>
            </a:extLst>
          </p:cNvPr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311BE58-468C-48EC-8F40-28EDE8F0A396}"/>
              </a:ext>
            </a:extLst>
          </p:cNvPr>
          <p:cNvCxnSpPr>
            <a:cxnSpLocks/>
          </p:cNvCxnSpPr>
          <p:nvPr/>
        </p:nvCxnSpPr>
        <p:spPr>
          <a:xfrm>
            <a:off x="4344083" y="4878699"/>
            <a:ext cx="34100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654620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设备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C0935A-7886-4FFD-A326-56BE35E80B13}"/>
              </a:ext>
            </a:extLst>
          </p:cNvPr>
          <p:cNvSpPr txBox="1"/>
          <p:nvPr/>
        </p:nvSpPr>
        <p:spPr>
          <a:xfrm>
            <a:off x="1552027" y="1601992"/>
            <a:ext cx="8598037" cy="2236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按传输速率：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低速设备</a:t>
            </a:r>
            <a:r>
              <a:rPr lang="zh-CN" altLang="en-US" sz="2400" b="1" dirty="0"/>
              <a:t>：每秒几个到数百个字节，鼠标、键盘等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中速设备</a:t>
            </a:r>
            <a:r>
              <a:rPr lang="zh-CN" altLang="en-US" sz="2400" b="1" dirty="0"/>
              <a:t>：每秒数千到上万字节，打印机等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高速设备</a:t>
            </a:r>
            <a:r>
              <a:rPr lang="zh-CN" altLang="en-US" sz="2400" b="1" dirty="0"/>
              <a:t>：每秒数百兆到千兆字节，磁盘，光盘</a:t>
            </a:r>
            <a:endParaRPr lang="en-US" altLang="zh-CN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7C50C7-8BAD-47D7-BB09-C4D81A8C530D}"/>
              </a:ext>
            </a:extLst>
          </p:cNvPr>
          <p:cNvSpPr txBox="1"/>
          <p:nvPr/>
        </p:nvSpPr>
        <p:spPr>
          <a:xfrm>
            <a:off x="1552027" y="3858093"/>
            <a:ext cx="8598037" cy="279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按信息交换单位：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块设备</a:t>
            </a:r>
            <a:r>
              <a:rPr lang="zh-CN" altLang="en-US" sz="2400" b="1" dirty="0"/>
              <a:t>：信息存取以数据块为单位，如磁盘，可寻址，传输速率高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字符设备</a:t>
            </a:r>
            <a:r>
              <a:rPr lang="zh-CN" altLang="en-US" sz="2400" b="1" dirty="0"/>
              <a:t>：基本单位为字符，属于无结构类型，如打印机。传输速率低、采用中断驱动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63545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475358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控制方式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C0935A-7886-4FFD-A326-56BE35E80B13}"/>
              </a:ext>
            </a:extLst>
          </p:cNvPr>
          <p:cNvSpPr txBox="1"/>
          <p:nvPr/>
        </p:nvSpPr>
        <p:spPr>
          <a:xfrm>
            <a:off x="716901" y="1793286"/>
            <a:ext cx="5831675" cy="389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程序</a:t>
            </a:r>
            <a:r>
              <a:rPr lang="zh-CN" altLang="en-US" sz="2400" b="1" dirty="0">
                <a:solidFill>
                  <a:srgbClr val="C00000"/>
                </a:solidFill>
              </a:rPr>
              <a:t>直接控制</a:t>
            </a:r>
            <a:r>
              <a:rPr lang="zh-CN" altLang="en-US" sz="2400" b="1" dirty="0"/>
              <a:t>方式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计算机从外部设备读取数据到主存，每次读一个字的数据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CPU</a:t>
            </a:r>
            <a:r>
              <a:rPr lang="zh-CN" altLang="en-US" sz="2400" b="1" dirty="0"/>
              <a:t>需对外设进程</a:t>
            </a:r>
            <a:r>
              <a:rPr lang="zh-CN" altLang="en-US" sz="2400" b="1" dirty="0">
                <a:solidFill>
                  <a:srgbClr val="C00000"/>
                </a:solidFill>
              </a:rPr>
              <a:t>循环检查</a:t>
            </a:r>
            <a:r>
              <a:rPr lang="zh-CN" altLang="en-US" sz="2400" b="1" dirty="0"/>
              <a:t>，直至确定该字已经在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控制器的数据寄存器中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CPU</a:t>
            </a:r>
            <a:r>
              <a:rPr lang="zh-CN" altLang="en-US" sz="2400" b="1" dirty="0"/>
              <a:t>存在循环测试，极大浪费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资源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CPU</a:t>
            </a:r>
            <a:r>
              <a:rPr lang="zh-CN" altLang="en-US" sz="2400" b="1" dirty="0"/>
              <a:t>和设备串行工作，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效率极低</a:t>
            </a:r>
            <a:endParaRPr lang="en-US" altLang="zh-CN" sz="2400" b="1" dirty="0"/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9BBBE971-29B9-4B33-B1E1-E7963747FF22}"/>
              </a:ext>
            </a:extLst>
          </p:cNvPr>
          <p:cNvSpPr/>
          <p:nvPr/>
        </p:nvSpPr>
        <p:spPr>
          <a:xfrm>
            <a:off x="7810876" y="1486147"/>
            <a:ext cx="2425958" cy="443879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给</a:t>
            </a:r>
            <a:r>
              <a:rPr lang="en-US" altLang="zh-CN" dirty="0"/>
              <a:t>I/O</a:t>
            </a:r>
            <a:r>
              <a:rPr lang="zh-CN" altLang="en-US" dirty="0"/>
              <a:t>模块发出读命令</a:t>
            </a:r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6E742742-2E04-4533-807F-CBCA3E2FA322}"/>
              </a:ext>
            </a:extLst>
          </p:cNvPr>
          <p:cNvSpPr/>
          <p:nvPr/>
        </p:nvSpPr>
        <p:spPr>
          <a:xfrm>
            <a:off x="7810877" y="2138642"/>
            <a:ext cx="2425957" cy="44388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</a:t>
            </a:r>
            <a:r>
              <a:rPr lang="en-US" altLang="zh-CN" dirty="0"/>
              <a:t>I/O</a:t>
            </a:r>
            <a:r>
              <a:rPr lang="zh-CN" altLang="en-US" dirty="0"/>
              <a:t>模块的状态</a:t>
            </a:r>
          </a:p>
        </p:txBody>
      </p:sp>
      <p:sp>
        <p:nvSpPr>
          <p:cNvPr id="6" name="流程图: 决策 5">
            <a:extLst>
              <a:ext uri="{FF2B5EF4-FFF2-40B4-BE49-F238E27FC236}">
                <a16:creationId xmlns:a16="http://schemas.microsoft.com/office/drawing/2014/main" id="{DEBFEEBC-9CDF-41CE-AF21-D65F0602DE57}"/>
              </a:ext>
            </a:extLst>
          </p:cNvPr>
          <p:cNvSpPr/>
          <p:nvPr/>
        </p:nvSpPr>
        <p:spPr>
          <a:xfrm>
            <a:off x="7810877" y="2791138"/>
            <a:ext cx="2425957" cy="71140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检查状态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064F6FAA-0D8F-4327-962C-AAD687FBCAA3}"/>
              </a:ext>
            </a:extLst>
          </p:cNvPr>
          <p:cNvSpPr/>
          <p:nvPr/>
        </p:nvSpPr>
        <p:spPr>
          <a:xfrm>
            <a:off x="7810877" y="3711157"/>
            <a:ext cx="2425958" cy="443879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模块中读取字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38327A84-D102-49CD-AA9B-89FBB7F8BE23}"/>
              </a:ext>
            </a:extLst>
          </p:cNvPr>
          <p:cNvSpPr/>
          <p:nvPr/>
        </p:nvSpPr>
        <p:spPr>
          <a:xfrm>
            <a:off x="7810878" y="4363652"/>
            <a:ext cx="2425957" cy="44388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往存储器中写入字</a:t>
            </a:r>
          </a:p>
        </p:txBody>
      </p:sp>
      <p:sp>
        <p:nvSpPr>
          <p:cNvPr id="13" name="流程图: 决策 12">
            <a:extLst>
              <a:ext uri="{FF2B5EF4-FFF2-40B4-BE49-F238E27FC236}">
                <a16:creationId xmlns:a16="http://schemas.microsoft.com/office/drawing/2014/main" id="{3CBE309D-A016-4BA1-AB22-5B83CE8ABD68}"/>
              </a:ext>
            </a:extLst>
          </p:cNvPr>
          <p:cNvSpPr/>
          <p:nvPr/>
        </p:nvSpPr>
        <p:spPr>
          <a:xfrm>
            <a:off x="7810875" y="5016148"/>
            <a:ext cx="2425957" cy="71140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完成？</a:t>
            </a:r>
          </a:p>
        </p:txBody>
      </p:sp>
      <p:sp>
        <p:nvSpPr>
          <p:cNvPr id="14" name="流程图: 终止 13">
            <a:extLst>
              <a:ext uri="{FF2B5EF4-FFF2-40B4-BE49-F238E27FC236}">
                <a16:creationId xmlns:a16="http://schemas.microsoft.com/office/drawing/2014/main" id="{A67F4297-9660-47A7-8327-2118DAE12C47}"/>
              </a:ext>
            </a:extLst>
          </p:cNvPr>
          <p:cNvSpPr/>
          <p:nvPr/>
        </p:nvSpPr>
        <p:spPr>
          <a:xfrm>
            <a:off x="8408032" y="6276551"/>
            <a:ext cx="1231641" cy="44787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下条指令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0EE2704-E2D8-433E-98CD-C36E5D52BF21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9023855" y="1065588"/>
            <a:ext cx="2" cy="420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075874B-E299-4E8B-B25F-C31EADE2F36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023855" y="1930026"/>
            <a:ext cx="1" cy="208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33F92A8-1BDD-4930-9AC6-5915CB572545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9023856" y="2582522"/>
            <a:ext cx="0" cy="208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FF5B4C8-598F-4F78-9408-8570C625A0EE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9023856" y="3502541"/>
            <a:ext cx="0" cy="208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525C55-B269-4D49-890A-808B0AF7F7F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023856" y="4155036"/>
            <a:ext cx="1" cy="208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F59A13-D649-4B5E-8228-FDD33FB2FA76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9023854" y="4807532"/>
            <a:ext cx="3" cy="208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8582D23-73B2-4DEC-A871-8CAE732CD88B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9023853" y="5727551"/>
            <a:ext cx="1" cy="549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D0BDD3DF-87FB-4765-9360-DA8687E252A2}"/>
              </a:ext>
            </a:extLst>
          </p:cNvPr>
          <p:cNvCxnSpPr>
            <a:stCxn id="6" idx="1"/>
            <a:endCxn id="10" idx="0"/>
          </p:cNvCxnSpPr>
          <p:nvPr/>
        </p:nvCxnSpPr>
        <p:spPr>
          <a:xfrm rot="10800000" flipH="1">
            <a:off x="7810876" y="2138642"/>
            <a:ext cx="1212979" cy="1008198"/>
          </a:xfrm>
          <a:prstGeom prst="bentConnector4">
            <a:avLst>
              <a:gd name="adj1" fmla="val -18846"/>
              <a:gd name="adj2" fmla="val 11341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44930FA7-74EB-414D-A150-88967F47CEEB}"/>
              </a:ext>
            </a:extLst>
          </p:cNvPr>
          <p:cNvCxnSpPr>
            <a:stCxn id="13" idx="1"/>
            <a:endCxn id="9" idx="0"/>
          </p:cNvCxnSpPr>
          <p:nvPr/>
        </p:nvCxnSpPr>
        <p:spPr>
          <a:xfrm rot="10800000" flipH="1">
            <a:off x="7810875" y="1486148"/>
            <a:ext cx="1212980" cy="3885703"/>
          </a:xfrm>
          <a:prstGeom prst="bentConnector4">
            <a:avLst>
              <a:gd name="adj1" fmla="val -37307"/>
              <a:gd name="adj2" fmla="val 10324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81BFADE-1354-4A83-8DC4-8D5B1BB2789A}"/>
              </a:ext>
            </a:extLst>
          </p:cNvPr>
          <p:cNvSpPr txBox="1"/>
          <p:nvPr/>
        </p:nvSpPr>
        <p:spPr>
          <a:xfrm>
            <a:off x="7515751" y="2679335"/>
            <a:ext cx="1005403" cy="417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/>
              <a:t>未准备好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5052DEB-A356-4256-87F5-619E526D4949}"/>
              </a:ext>
            </a:extLst>
          </p:cNvPr>
          <p:cNvSpPr txBox="1"/>
          <p:nvPr/>
        </p:nvSpPr>
        <p:spPr>
          <a:xfrm>
            <a:off x="8018449" y="3319575"/>
            <a:ext cx="800219" cy="417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/>
              <a:t>准备好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A96ECB2-4B59-4134-87C5-DC7AB6C7EF07}"/>
              </a:ext>
            </a:extLst>
          </p:cNvPr>
          <p:cNvSpPr txBox="1"/>
          <p:nvPr/>
        </p:nvSpPr>
        <p:spPr>
          <a:xfrm>
            <a:off x="8602957" y="5793276"/>
            <a:ext cx="389850" cy="417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/>
              <a:t>是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3EF8E75-E1D1-4AA4-AA87-4F87E2B25F2D}"/>
              </a:ext>
            </a:extLst>
          </p:cNvPr>
          <p:cNvSpPr txBox="1"/>
          <p:nvPr/>
        </p:nvSpPr>
        <p:spPr>
          <a:xfrm>
            <a:off x="7421023" y="4934339"/>
            <a:ext cx="389850" cy="417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/>
              <a:t>否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550181F-07E7-40D0-A2DA-A1E0E8201C71}"/>
              </a:ext>
            </a:extLst>
          </p:cNvPr>
          <p:cNvSpPr txBox="1"/>
          <p:nvPr/>
        </p:nvSpPr>
        <p:spPr>
          <a:xfrm>
            <a:off x="10357640" y="1485344"/>
            <a:ext cx="1127232" cy="414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/>
              <a:t>CPU</a:t>
            </a:r>
            <a:r>
              <a:rPr lang="zh-CN" altLang="en-US" sz="1600" b="1" dirty="0"/>
              <a:t>→</a:t>
            </a:r>
            <a:r>
              <a:rPr lang="en-US" altLang="zh-CN" sz="1600" b="1" dirty="0"/>
              <a:t>I/O</a:t>
            </a:r>
            <a:endParaRPr lang="zh-CN" altLang="en-US" sz="1600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2E192D7-EA69-4900-8DAB-C2AC05AAFB8F}"/>
              </a:ext>
            </a:extLst>
          </p:cNvPr>
          <p:cNvSpPr txBox="1"/>
          <p:nvPr/>
        </p:nvSpPr>
        <p:spPr>
          <a:xfrm>
            <a:off x="10357640" y="2153153"/>
            <a:ext cx="1127232" cy="414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I/O</a:t>
            </a:r>
            <a:r>
              <a:rPr lang="zh-CN" altLang="en-US" sz="1600" b="1" dirty="0"/>
              <a:t>→</a:t>
            </a:r>
            <a:r>
              <a:rPr lang="en-US" altLang="zh-CN" sz="1600" b="1" dirty="0"/>
              <a:t>CPU</a:t>
            </a:r>
            <a:endParaRPr lang="zh-CN" altLang="en-US" sz="1600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233D976-1401-44EC-9D74-7DF56F6A41C2}"/>
              </a:ext>
            </a:extLst>
          </p:cNvPr>
          <p:cNvSpPr txBox="1"/>
          <p:nvPr/>
        </p:nvSpPr>
        <p:spPr>
          <a:xfrm>
            <a:off x="10444407" y="3725667"/>
            <a:ext cx="1127232" cy="414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I/O</a:t>
            </a:r>
            <a:r>
              <a:rPr lang="zh-CN" altLang="en-US" sz="1600" b="1" dirty="0"/>
              <a:t>→</a:t>
            </a:r>
            <a:r>
              <a:rPr lang="en-US" altLang="zh-CN" sz="1600" b="1" dirty="0"/>
              <a:t>CPU</a:t>
            </a:r>
            <a:endParaRPr lang="zh-CN" altLang="en-US" sz="16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3B1158B-1C8C-44F1-AD1F-C97BC8FCAA90}"/>
              </a:ext>
            </a:extLst>
          </p:cNvPr>
          <p:cNvSpPr txBox="1"/>
          <p:nvPr/>
        </p:nvSpPr>
        <p:spPr>
          <a:xfrm>
            <a:off x="10444407" y="4384154"/>
            <a:ext cx="1207382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/>
              <a:t>CPU</a:t>
            </a:r>
            <a:r>
              <a:rPr lang="zh-CN" altLang="en-US" sz="1600" b="1" dirty="0"/>
              <a:t>→主存</a:t>
            </a:r>
          </a:p>
        </p:txBody>
      </p:sp>
    </p:spTree>
    <p:extLst>
      <p:ext uri="{BB962C8B-B14F-4D97-AF65-F5344CB8AC3E}">
        <p14:creationId xmlns:p14="http://schemas.microsoft.com/office/powerpoint/2010/main" val="364614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475358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控制方式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C0935A-7886-4FFD-A326-56BE35E80B13}"/>
              </a:ext>
            </a:extLst>
          </p:cNvPr>
          <p:cNvSpPr txBox="1"/>
          <p:nvPr/>
        </p:nvSpPr>
        <p:spPr>
          <a:xfrm>
            <a:off x="716901" y="1793286"/>
            <a:ext cx="5831675" cy="389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中断驱动</a:t>
            </a:r>
            <a:r>
              <a:rPr lang="zh-CN" altLang="en-US" sz="2400" b="1" dirty="0"/>
              <a:t>方式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允许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设备主动打断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的运行并请求服务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释放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在向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控制器发送命令后能够继续作其他的工作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效率有所提升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每次写入内存都需要通过</a:t>
            </a:r>
            <a:r>
              <a:rPr lang="en-US" altLang="zh-CN" sz="2400" b="1" dirty="0"/>
              <a:t>CPU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9BBBE971-29B9-4B33-B1E1-E7963747FF22}"/>
              </a:ext>
            </a:extLst>
          </p:cNvPr>
          <p:cNvSpPr/>
          <p:nvPr/>
        </p:nvSpPr>
        <p:spPr>
          <a:xfrm>
            <a:off x="7810876" y="1486147"/>
            <a:ext cx="2425958" cy="443879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给</a:t>
            </a:r>
            <a:r>
              <a:rPr lang="en-US" altLang="zh-CN" dirty="0"/>
              <a:t>I/O</a:t>
            </a:r>
            <a:r>
              <a:rPr lang="zh-CN" altLang="en-US" dirty="0"/>
              <a:t>模块发出读命令</a:t>
            </a:r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6E742742-2E04-4533-807F-CBCA3E2FA322}"/>
              </a:ext>
            </a:extLst>
          </p:cNvPr>
          <p:cNvSpPr/>
          <p:nvPr/>
        </p:nvSpPr>
        <p:spPr>
          <a:xfrm>
            <a:off x="7810877" y="2138642"/>
            <a:ext cx="2425957" cy="44388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</a:t>
            </a:r>
            <a:r>
              <a:rPr lang="en-US" altLang="zh-CN" dirty="0"/>
              <a:t>I/O</a:t>
            </a:r>
            <a:r>
              <a:rPr lang="zh-CN" altLang="en-US" dirty="0"/>
              <a:t>模块的状态</a:t>
            </a:r>
          </a:p>
        </p:txBody>
      </p:sp>
      <p:sp>
        <p:nvSpPr>
          <p:cNvPr id="6" name="流程图: 决策 5">
            <a:extLst>
              <a:ext uri="{FF2B5EF4-FFF2-40B4-BE49-F238E27FC236}">
                <a16:creationId xmlns:a16="http://schemas.microsoft.com/office/drawing/2014/main" id="{DEBFEEBC-9CDF-41CE-AF21-D65F0602DE57}"/>
              </a:ext>
            </a:extLst>
          </p:cNvPr>
          <p:cNvSpPr/>
          <p:nvPr/>
        </p:nvSpPr>
        <p:spPr>
          <a:xfrm>
            <a:off x="7810877" y="2791138"/>
            <a:ext cx="2425957" cy="71140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检查状态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064F6FAA-0D8F-4327-962C-AAD687FBCAA3}"/>
              </a:ext>
            </a:extLst>
          </p:cNvPr>
          <p:cNvSpPr/>
          <p:nvPr/>
        </p:nvSpPr>
        <p:spPr>
          <a:xfrm>
            <a:off x="7810877" y="3711157"/>
            <a:ext cx="2425958" cy="443879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从</a:t>
            </a:r>
            <a:r>
              <a:rPr lang="en-US" altLang="zh-CN" dirty="0"/>
              <a:t>I/O</a:t>
            </a:r>
            <a:r>
              <a:rPr lang="zh-CN" altLang="en-US" dirty="0"/>
              <a:t>模块中读取字</a:t>
            </a:r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38327A84-D102-49CD-AA9B-89FBB7F8BE23}"/>
              </a:ext>
            </a:extLst>
          </p:cNvPr>
          <p:cNvSpPr/>
          <p:nvPr/>
        </p:nvSpPr>
        <p:spPr>
          <a:xfrm>
            <a:off x="7810878" y="4363652"/>
            <a:ext cx="2425957" cy="44388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往存储器中写入字</a:t>
            </a:r>
          </a:p>
        </p:txBody>
      </p:sp>
      <p:sp>
        <p:nvSpPr>
          <p:cNvPr id="13" name="流程图: 决策 12">
            <a:extLst>
              <a:ext uri="{FF2B5EF4-FFF2-40B4-BE49-F238E27FC236}">
                <a16:creationId xmlns:a16="http://schemas.microsoft.com/office/drawing/2014/main" id="{3CBE309D-A016-4BA1-AB22-5B83CE8ABD68}"/>
              </a:ext>
            </a:extLst>
          </p:cNvPr>
          <p:cNvSpPr/>
          <p:nvPr/>
        </p:nvSpPr>
        <p:spPr>
          <a:xfrm>
            <a:off x="7810875" y="5016148"/>
            <a:ext cx="2425957" cy="71140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完成？</a:t>
            </a:r>
          </a:p>
        </p:txBody>
      </p:sp>
      <p:sp>
        <p:nvSpPr>
          <p:cNvPr id="14" name="流程图: 终止 13">
            <a:extLst>
              <a:ext uri="{FF2B5EF4-FFF2-40B4-BE49-F238E27FC236}">
                <a16:creationId xmlns:a16="http://schemas.microsoft.com/office/drawing/2014/main" id="{A67F4297-9660-47A7-8327-2118DAE12C47}"/>
              </a:ext>
            </a:extLst>
          </p:cNvPr>
          <p:cNvSpPr/>
          <p:nvPr/>
        </p:nvSpPr>
        <p:spPr>
          <a:xfrm>
            <a:off x="8408032" y="6276551"/>
            <a:ext cx="1231641" cy="447870"/>
          </a:xfrm>
          <a:prstGeom prst="flowChartTerminator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下条指令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0EE2704-E2D8-433E-98CD-C36E5D52BF21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9023855" y="1065588"/>
            <a:ext cx="2" cy="420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33F92A8-1BDD-4930-9AC6-5915CB572545}"/>
              </a:ext>
            </a:extLst>
          </p:cNvPr>
          <p:cNvCxnSpPr>
            <a:stCxn id="10" idx="2"/>
            <a:endCxn id="6" idx="0"/>
          </p:cNvCxnSpPr>
          <p:nvPr/>
        </p:nvCxnSpPr>
        <p:spPr>
          <a:xfrm>
            <a:off x="9023856" y="2582522"/>
            <a:ext cx="0" cy="208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FF5B4C8-598F-4F78-9408-8570C625A0EE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9023856" y="3502541"/>
            <a:ext cx="0" cy="208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3525C55-B269-4D49-890A-808B0AF7F7F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023856" y="4155036"/>
            <a:ext cx="1" cy="208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9F59A13-D649-4B5E-8228-FDD33FB2FA76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9023854" y="4807532"/>
            <a:ext cx="3" cy="208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8582D23-73B2-4DEC-A871-8CAE732CD88B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9023853" y="5727551"/>
            <a:ext cx="1" cy="549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44930FA7-74EB-414D-A150-88967F47CEEB}"/>
              </a:ext>
            </a:extLst>
          </p:cNvPr>
          <p:cNvCxnSpPr>
            <a:stCxn id="13" idx="1"/>
            <a:endCxn id="9" idx="0"/>
          </p:cNvCxnSpPr>
          <p:nvPr/>
        </p:nvCxnSpPr>
        <p:spPr>
          <a:xfrm rot="10800000" flipH="1">
            <a:off x="7810875" y="1486148"/>
            <a:ext cx="1212980" cy="3885703"/>
          </a:xfrm>
          <a:prstGeom prst="bentConnector4">
            <a:avLst>
              <a:gd name="adj1" fmla="val -37307"/>
              <a:gd name="adj2" fmla="val 10324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5052DEB-A356-4256-87F5-619E526D4949}"/>
              </a:ext>
            </a:extLst>
          </p:cNvPr>
          <p:cNvSpPr txBox="1"/>
          <p:nvPr/>
        </p:nvSpPr>
        <p:spPr>
          <a:xfrm>
            <a:off x="8018449" y="3319575"/>
            <a:ext cx="800219" cy="417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/>
              <a:t>准备好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A96ECB2-4B59-4134-87C5-DC7AB6C7EF07}"/>
              </a:ext>
            </a:extLst>
          </p:cNvPr>
          <p:cNvSpPr txBox="1"/>
          <p:nvPr/>
        </p:nvSpPr>
        <p:spPr>
          <a:xfrm>
            <a:off x="8602957" y="5793276"/>
            <a:ext cx="389850" cy="417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/>
              <a:t>是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3EF8E75-E1D1-4AA4-AA87-4F87E2B25F2D}"/>
              </a:ext>
            </a:extLst>
          </p:cNvPr>
          <p:cNvSpPr txBox="1"/>
          <p:nvPr/>
        </p:nvSpPr>
        <p:spPr>
          <a:xfrm>
            <a:off x="7421023" y="4934339"/>
            <a:ext cx="389850" cy="417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/>
              <a:t>否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550181F-07E7-40D0-A2DA-A1E0E8201C71}"/>
              </a:ext>
            </a:extLst>
          </p:cNvPr>
          <p:cNvSpPr txBox="1"/>
          <p:nvPr/>
        </p:nvSpPr>
        <p:spPr>
          <a:xfrm>
            <a:off x="10357640" y="1293229"/>
            <a:ext cx="1127232" cy="414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/>
              <a:t>CPU</a:t>
            </a:r>
            <a:r>
              <a:rPr lang="zh-CN" altLang="en-US" sz="1600" b="1" dirty="0"/>
              <a:t>→</a:t>
            </a:r>
            <a:r>
              <a:rPr lang="en-US" altLang="zh-CN" sz="1600" b="1" dirty="0"/>
              <a:t>I/O</a:t>
            </a:r>
            <a:endParaRPr lang="zh-CN" altLang="en-US" sz="1600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2E192D7-EA69-4900-8DAB-C2AC05AAFB8F}"/>
              </a:ext>
            </a:extLst>
          </p:cNvPr>
          <p:cNvSpPr txBox="1"/>
          <p:nvPr/>
        </p:nvSpPr>
        <p:spPr>
          <a:xfrm>
            <a:off x="10357640" y="2058989"/>
            <a:ext cx="1127232" cy="414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I/O</a:t>
            </a:r>
            <a:r>
              <a:rPr lang="zh-CN" altLang="en-US" sz="1600" b="1" dirty="0"/>
              <a:t>→</a:t>
            </a:r>
            <a:r>
              <a:rPr lang="en-US" altLang="zh-CN" sz="1600" b="1" dirty="0"/>
              <a:t>CPU</a:t>
            </a:r>
            <a:endParaRPr lang="zh-CN" altLang="en-US" sz="1600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233D976-1401-44EC-9D74-7DF56F6A41C2}"/>
              </a:ext>
            </a:extLst>
          </p:cNvPr>
          <p:cNvSpPr txBox="1"/>
          <p:nvPr/>
        </p:nvSpPr>
        <p:spPr>
          <a:xfrm>
            <a:off x="10444407" y="3725667"/>
            <a:ext cx="1127232" cy="414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I/O</a:t>
            </a:r>
            <a:r>
              <a:rPr lang="zh-CN" altLang="en-US" sz="1600" b="1" dirty="0"/>
              <a:t>→</a:t>
            </a:r>
            <a:r>
              <a:rPr lang="en-US" altLang="zh-CN" sz="1600" b="1" dirty="0"/>
              <a:t>CPU</a:t>
            </a:r>
            <a:endParaRPr lang="zh-CN" altLang="en-US" sz="16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3B1158B-1C8C-44F1-AD1F-C97BC8FCAA90}"/>
              </a:ext>
            </a:extLst>
          </p:cNvPr>
          <p:cNvSpPr txBox="1"/>
          <p:nvPr/>
        </p:nvSpPr>
        <p:spPr>
          <a:xfrm>
            <a:off x="10444407" y="4384154"/>
            <a:ext cx="1207382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b="1" dirty="0"/>
              <a:t>CPU</a:t>
            </a:r>
            <a:r>
              <a:rPr lang="zh-CN" altLang="en-US" sz="1600" b="1" dirty="0"/>
              <a:t>→主存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D3F9428-962C-436A-A275-6070D3F805C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236834" y="1708087"/>
            <a:ext cx="1062537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61FBDD8-7259-488B-8483-3E43D9153877}"/>
              </a:ext>
            </a:extLst>
          </p:cNvPr>
          <p:cNvSpPr txBox="1"/>
          <p:nvPr/>
        </p:nvSpPr>
        <p:spPr>
          <a:xfrm>
            <a:off x="10357640" y="1702094"/>
            <a:ext cx="1415772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/>
              <a:t>完成其他工作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F0F56A7-D1A5-4875-B327-18586AC9C5B6}"/>
              </a:ext>
            </a:extLst>
          </p:cNvPr>
          <p:cNvCxnSpPr>
            <a:cxnSpLocks/>
          </p:cNvCxnSpPr>
          <p:nvPr/>
        </p:nvCxnSpPr>
        <p:spPr>
          <a:xfrm flipV="1">
            <a:off x="10284128" y="2470413"/>
            <a:ext cx="1062537" cy="2"/>
          </a:xfrm>
          <a:prstGeom prst="straightConnector1">
            <a:avLst/>
          </a:prstGeom>
          <a:ln>
            <a:prstDash val="sysDot"/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EAA5639-41EA-4E8A-8105-0F197316C9BE}"/>
              </a:ext>
            </a:extLst>
          </p:cNvPr>
          <p:cNvSpPr txBox="1"/>
          <p:nvPr/>
        </p:nvSpPr>
        <p:spPr>
          <a:xfrm>
            <a:off x="11393959" y="2226748"/>
            <a:ext cx="681110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b="1" dirty="0"/>
              <a:t>中断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AD88B02-E99F-4FA9-B145-DA4AA9EC4F28}"/>
              </a:ext>
            </a:extLst>
          </p:cNvPr>
          <p:cNvSpPr txBox="1"/>
          <p:nvPr/>
        </p:nvSpPr>
        <p:spPr>
          <a:xfrm>
            <a:off x="10646180" y="2939410"/>
            <a:ext cx="1005403" cy="41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错误条件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32E858F-B961-4748-A9DB-8D41BD95D9EF}"/>
              </a:ext>
            </a:extLst>
          </p:cNvPr>
          <p:cNvCxnSpPr>
            <a:cxnSpLocks/>
            <a:stCxn id="6" idx="3"/>
            <a:endCxn id="37" idx="1"/>
          </p:cNvCxnSpPr>
          <p:nvPr/>
        </p:nvCxnSpPr>
        <p:spPr>
          <a:xfrm>
            <a:off x="10236834" y="3146840"/>
            <a:ext cx="409346" cy="1281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2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475358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控制方式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C0935A-7886-4FFD-A326-56BE35E80B13}"/>
              </a:ext>
            </a:extLst>
          </p:cNvPr>
          <p:cNvSpPr txBox="1"/>
          <p:nvPr/>
        </p:nvSpPr>
        <p:spPr>
          <a:xfrm>
            <a:off x="620361" y="1567956"/>
            <a:ext cx="11358162" cy="224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</a:rPr>
              <a:t>DMA</a:t>
            </a:r>
            <a:r>
              <a:rPr lang="zh-CN" altLang="en-US" sz="2400" b="1" dirty="0"/>
              <a:t>方式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在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设备和内存之间开辟直接数据交换通路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仅在传送一个或多个数据块的开始和结束时，才需要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干预，整块数据的传送是在</a:t>
            </a:r>
            <a:r>
              <a:rPr lang="en-US" altLang="zh-CN" sz="2400" b="1" dirty="0"/>
              <a:t>DMA</a:t>
            </a:r>
            <a:r>
              <a:rPr lang="zh-CN" altLang="en-US" sz="2400" b="1" dirty="0"/>
              <a:t>控制器的控制值下完成的</a:t>
            </a:r>
            <a:endParaRPr lang="en-US" altLang="zh-CN" sz="2400" b="1" dirty="0"/>
          </a:p>
        </p:txBody>
      </p:sp>
      <p:sp>
        <p:nvSpPr>
          <p:cNvPr id="2" name="流程图: 过程 1">
            <a:extLst>
              <a:ext uri="{FF2B5EF4-FFF2-40B4-BE49-F238E27FC236}">
                <a16:creationId xmlns:a16="http://schemas.microsoft.com/office/drawing/2014/main" id="{BA5FBAAE-6062-4CDE-95BA-C7345095501F}"/>
              </a:ext>
            </a:extLst>
          </p:cNvPr>
          <p:cNvSpPr/>
          <p:nvPr/>
        </p:nvSpPr>
        <p:spPr>
          <a:xfrm>
            <a:off x="1222310" y="4142792"/>
            <a:ext cx="1324947" cy="1884471"/>
          </a:xfrm>
          <a:prstGeom prst="flowChartProcess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34" name="流程图: 过程 33">
            <a:extLst>
              <a:ext uri="{FF2B5EF4-FFF2-40B4-BE49-F238E27FC236}">
                <a16:creationId xmlns:a16="http://schemas.microsoft.com/office/drawing/2014/main" id="{95CE4F54-6539-4E2F-A278-D9707F9573DF}"/>
              </a:ext>
            </a:extLst>
          </p:cNvPr>
          <p:cNvSpPr/>
          <p:nvPr/>
        </p:nvSpPr>
        <p:spPr>
          <a:xfrm>
            <a:off x="3774872" y="3964109"/>
            <a:ext cx="1324947" cy="2241832"/>
          </a:xfrm>
          <a:prstGeom prst="flowChartProces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内存</a:t>
            </a:r>
          </a:p>
        </p:txBody>
      </p:sp>
      <p:sp>
        <p:nvSpPr>
          <p:cNvPr id="35" name="流程图: 过程 34">
            <a:extLst>
              <a:ext uri="{FF2B5EF4-FFF2-40B4-BE49-F238E27FC236}">
                <a16:creationId xmlns:a16="http://schemas.microsoft.com/office/drawing/2014/main" id="{A5EDC5B9-1BF8-48BE-B5B5-8157B2F1A663}"/>
              </a:ext>
            </a:extLst>
          </p:cNvPr>
          <p:cNvSpPr/>
          <p:nvPr/>
        </p:nvSpPr>
        <p:spPr>
          <a:xfrm>
            <a:off x="6327434" y="4142790"/>
            <a:ext cx="4216158" cy="1884471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DMA</a:t>
            </a:r>
            <a:r>
              <a:rPr lang="zh-CN" altLang="en-US" dirty="0"/>
              <a:t>控制器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1DB4B1FD-08EA-4465-AFDA-62A7C32A45CD}"/>
              </a:ext>
            </a:extLst>
          </p:cNvPr>
          <p:cNvSpPr/>
          <p:nvPr/>
        </p:nvSpPr>
        <p:spPr>
          <a:xfrm>
            <a:off x="4534678" y="4142792"/>
            <a:ext cx="373224" cy="643812"/>
          </a:xfrm>
          <a:prstGeom prst="flowChartProcess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流程图: 过程 35">
            <a:extLst>
              <a:ext uri="{FF2B5EF4-FFF2-40B4-BE49-F238E27FC236}">
                <a16:creationId xmlns:a16="http://schemas.microsoft.com/office/drawing/2014/main" id="{5CF786B2-5694-430F-81F0-6C1E14EEB95E}"/>
              </a:ext>
            </a:extLst>
          </p:cNvPr>
          <p:cNvSpPr/>
          <p:nvPr/>
        </p:nvSpPr>
        <p:spPr>
          <a:xfrm>
            <a:off x="6662057" y="4268517"/>
            <a:ext cx="839755" cy="345391"/>
          </a:xfrm>
          <a:prstGeom prst="flowChart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DR</a:t>
            </a:r>
            <a:endParaRPr lang="zh-CN" altLang="en-US" dirty="0"/>
          </a:p>
        </p:txBody>
      </p:sp>
      <p:sp>
        <p:nvSpPr>
          <p:cNvPr id="42" name="流程图: 过程 41">
            <a:extLst>
              <a:ext uri="{FF2B5EF4-FFF2-40B4-BE49-F238E27FC236}">
                <a16:creationId xmlns:a16="http://schemas.microsoft.com/office/drawing/2014/main" id="{899C7A2F-84E0-4A21-8B6B-BACFB21C7ED5}"/>
              </a:ext>
            </a:extLst>
          </p:cNvPr>
          <p:cNvSpPr/>
          <p:nvPr/>
        </p:nvSpPr>
        <p:spPr>
          <a:xfrm>
            <a:off x="6662057" y="4686392"/>
            <a:ext cx="839755" cy="345391"/>
          </a:xfrm>
          <a:prstGeom prst="flowChart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MAR</a:t>
            </a:r>
            <a:endParaRPr lang="zh-CN" altLang="en-US" dirty="0"/>
          </a:p>
        </p:txBody>
      </p:sp>
      <p:sp>
        <p:nvSpPr>
          <p:cNvPr id="43" name="流程图: 过程 42">
            <a:extLst>
              <a:ext uri="{FF2B5EF4-FFF2-40B4-BE49-F238E27FC236}">
                <a16:creationId xmlns:a16="http://schemas.microsoft.com/office/drawing/2014/main" id="{FB639F1F-1A23-4B79-BA5C-0C8A4D2B8CDF}"/>
              </a:ext>
            </a:extLst>
          </p:cNvPr>
          <p:cNvSpPr/>
          <p:nvPr/>
        </p:nvSpPr>
        <p:spPr>
          <a:xfrm>
            <a:off x="6662057" y="5102579"/>
            <a:ext cx="839755" cy="345391"/>
          </a:xfrm>
          <a:prstGeom prst="flowChart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DC</a:t>
            </a:r>
            <a:endParaRPr lang="zh-CN" altLang="en-US" dirty="0"/>
          </a:p>
        </p:txBody>
      </p:sp>
      <p:sp>
        <p:nvSpPr>
          <p:cNvPr id="44" name="流程图: 过程 43">
            <a:extLst>
              <a:ext uri="{FF2B5EF4-FFF2-40B4-BE49-F238E27FC236}">
                <a16:creationId xmlns:a16="http://schemas.microsoft.com/office/drawing/2014/main" id="{EC727D87-3550-4834-9AF9-CAF63C0C90BB}"/>
              </a:ext>
            </a:extLst>
          </p:cNvPr>
          <p:cNvSpPr/>
          <p:nvPr/>
        </p:nvSpPr>
        <p:spPr>
          <a:xfrm>
            <a:off x="6662056" y="5518766"/>
            <a:ext cx="839755" cy="345391"/>
          </a:xfrm>
          <a:prstGeom prst="flowChart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CR</a:t>
            </a:r>
            <a:endParaRPr lang="zh-CN" altLang="en-US" dirty="0"/>
          </a:p>
        </p:txBody>
      </p:sp>
      <p:sp>
        <p:nvSpPr>
          <p:cNvPr id="46" name="流程图: 过程 45">
            <a:extLst>
              <a:ext uri="{FF2B5EF4-FFF2-40B4-BE49-F238E27FC236}">
                <a16:creationId xmlns:a16="http://schemas.microsoft.com/office/drawing/2014/main" id="{BB6F03EA-933F-4E17-B025-5E6FA6B02A5B}"/>
              </a:ext>
            </a:extLst>
          </p:cNvPr>
          <p:cNvSpPr/>
          <p:nvPr/>
        </p:nvSpPr>
        <p:spPr>
          <a:xfrm>
            <a:off x="7836434" y="4268516"/>
            <a:ext cx="1214259" cy="1250249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IO</a:t>
            </a:r>
            <a:r>
              <a:rPr lang="zh-CN" altLang="en-US" dirty="0"/>
              <a:t>控制逻辑</a:t>
            </a:r>
          </a:p>
        </p:txBody>
      </p:sp>
      <p:sp>
        <p:nvSpPr>
          <p:cNvPr id="52" name="流程图: 过程 51">
            <a:extLst>
              <a:ext uri="{FF2B5EF4-FFF2-40B4-BE49-F238E27FC236}">
                <a16:creationId xmlns:a16="http://schemas.microsoft.com/office/drawing/2014/main" id="{9EEEAE11-3F97-4C8D-BDD3-5934D7FBEA07}"/>
              </a:ext>
            </a:extLst>
          </p:cNvPr>
          <p:cNvSpPr/>
          <p:nvPr/>
        </p:nvSpPr>
        <p:spPr>
          <a:xfrm>
            <a:off x="9526554" y="4292002"/>
            <a:ext cx="751753" cy="39439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流程图: 过程 53">
            <a:extLst>
              <a:ext uri="{FF2B5EF4-FFF2-40B4-BE49-F238E27FC236}">
                <a16:creationId xmlns:a16="http://schemas.microsoft.com/office/drawing/2014/main" id="{55FA2191-8164-468F-A08A-926D44FB7363}"/>
              </a:ext>
            </a:extLst>
          </p:cNvPr>
          <p:cNvSpPr/>
          <p:nvPr/>
        </p:nvSpPr>
        <p:spPr>
          <a:xfrm>
            <a:off x="9526553" y="5321571"/>
            <a:ext cx="751753" cy="39439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流程图: 过程 54">
            <a:extLst>
              <a:ext uri="{FF2B5EF4-FFF2-40B4-BE49-F238E27FC236}">
                <a16:creationId xmlns:a16="http://schemas.microsoft.com/office/drawing/2014/main" id="{4E05D687-D7FD-49D6-A298-9545DA76AD71}"/>
              </a:ext>
            </a:extLst>
          </p:cNvPr>
          <p:cNvSpPr/>
          <p:nvPr/>
        </p:nvSpPr>
        <p:spPr>
          <a:xfrm>
            <a:off x="9715817" y="4682076"/>
            <a:ext cx="373224" cy="643812"/>
          </a:xfrm>
          <a:prstGeom prst="flowChart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.</a:t>
            </a:r>
          </a:p>
          <a:p>
            <a:pPr algn="ctr"/>
            <a:r>
              <a:rPr lang="en-US" altLang="zh-CN" sz="1100" dirty="0"/>
              <a:t>.</a:t>
            </a:r>
          </a:p>
          <a:p>
            <a:pPr algn="ctr"/>
            <a:r>
              <a:rPr lang="en-US" altLang="zh-CN" sz="1100" dirty="0"/>
              <a:t>.</a:t>
            </a:r>
            <a:endParaRPr lang="zh-CN" altLang="en-US" sz="1100" dirty="0"/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A90DCB67-9C54-4790-BDFE-D35703E534F1}"/>
              </a:ext>
            </a:extLst>
          </p:cNvPr>
          <p:cNvCxnSpPr>
            <a:stCxn id="2" idx="2"/>
            <a:endCxn id="34" idx="2"/>
          </p:cNvCxnSpPr>
          <p:nvPr/>
        </p:nvCxnSpPr>
        <p:spPr>
          <a:xfrm rot="16200000" flipH="1">
            <a:off x="3071726" y="4840321"/>
            <a:ext cx="178678" cy="2552562"/>
          </a:xfrm>
          <a:prstGeom prst="bentConnector3">
            <a:avLst>
              <a:gd name="adj1" fmla="val 36893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A402B7B-AB6B-4F73-BF0E-2F74069B1634}"/>
              </a:ext>
            </a:extLst>
          </p:cNvPr>
          <p:cNvCxnSpPr>
            <a:stCxn id="2" idx="2"/>
          </p:cNvCxnSpPr>
          <p:nvPr/>
        </p:nvCxnSpPr>
        <p:spPr>
          <a:xfrm flipH="1">
            <a:off x="1884783" y="6027263"/>
            <a:ext cx="1" cy="653455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5602E333-6113-4DD6-B1D3-F8E3098A0FC0}"/>
              </a:ext>
            </a:extLst>
          </p:cNvPr>
          <p:cNvCxnSpPr>
            <a:cxnSpLocks/>
          </p:cNvCxnSpPr>
          <p:nvPr/>
        </p:nvCxnSpPr>
        <p:spPr>
          <a:xfrm>
            <a:off x="1884782" y="6680718"/>
            <a:ext cx="65507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25A4705-28FC-456C-BFA2-303AE7713A84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8435512" y="6027261"/>
            <a:ext cx="1" cy="653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29A0F8BD-EC5F-4659-92E6-188402158B93}"/>
              </a:ext>
            </a:extLst>
          </p:cNvPr>
          <p:cNvCxnSpPr/>
          <p:nvPr/>
        </p:nvCxnSpPr>
        <p:spPr>
          <a:xfrm flipH="1" flipV="1">
            <a:off x="4907902" y="4142792"/>
            <a:ext cx="1754154" cy="543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9080D2D2-3027-4B7E-9413-1E7520181446}"/>
              </a:ext>
            </a:extLst>
          </p:cNvPr>
          <p:cNvCxnSpPr>
            <a:stCxn id="43" idx="1"/>
          </p:cNvCxnSpPr>
          <p:nvPr/>
        </p:nvCxnSpPr>
        <p:spPr>
          <a:xfrm flipH="1" flipV="1">
            <a:off x="4907902" y="4496144"/>
            <a:ext cx="1754155" cy="7791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92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475358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控制方式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C0935A-7886-4FFD-A326-56BE35E80B13}"/>
              </a:ext>
            </a:extLst>
          </p:cNvPr>
          <p:cNvSpPr txBox="1"/>
          <p:nvPr/>
        </p:nvSpPr>
        <p:spPr>
          <a:xfrm>
            <a:off x="620361" y="1567956"/>
            <a:ext cx="6480235" cy="279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</a:rPr>
              <a:t>DMA</a:t>
            </a:r>
            <a:r>
              <a:rPr lang="zh-CN" altLang="en-US" sz="2400" b="1" dirty="0"/>
              <a:t>控制器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命令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状态寄存器（</a:t>
            </a:r>
            <a:r>
              <a:rPr lang="en-US" altLang="zh-CN" sz="2400" b="1" dirty="0"/>
              <a:t>CR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内存地址寄存器（</a:t>
            </a:r>
            <a:r>
              <a:rPr lang="en-US" altLang="zh-CN" sz="2400" b="1" dirty="0"/>
              <a:t>MAR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数据寄存器（</a:t>
            </a:r>
            <a:r>
              <a:rPr lang="en-US" altLang="zh-CN" sz="2400" b="1" dirty="0"/>
              <a:t>DR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数据计数器（</a:t>
            </a:r>
            <a:r>
              <a:rPr lang="en-US" altLang="zh-CN" sz="2400" b="1" dirty="0"/>
              <a:t>DC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749A1DB-CE28-45DD-9D04-C858E2E13044}"/>
              </a:ext>
            </a:extLst>
          </p:cNvPr>
          <p:cNvGrpSpPr/>
          <p:nvPr/>
        </p:nvGrpSpPr>
        <p:grpSpPr>
          <a:xfrm>
            <a:off x="7680372" y="2023635"/>
            <a:ext cx="4216158" cy="1884471"/>
            <a:chOff x="6327434" y="4142790"/>
            <a:chExt cx="4216158" cy="1884471"/>
          </a:xfrm>
        </p:grpSpPr>
        <p:sp>
          <p:nvSpPr>
            <p:cNvPr id="22" name="流程图: 过程 21">
              <a:extLst>
                <a:ext uri="{FF2B5EF4-FFF2-40B4-BE49-F238E27FC236}">
                  <a16:creationId xmlns:a16="http://schemas.microsoft.com/office/drawing/2014/main" id="{3F4C1545-E21C-4785-A811-4DB3805A21E2}"/>
                </a:ext>
              </a:extLst>
            </p:cNvPr>
            <p:cNvSpPr/>
            <p:nvPr/>
          </p:nvSpPr>
          <p:spPr>
            <a:xfrm>
              <a:off x="6327434" y="4142790"/>
              <a:ext cx="4216158" cy="1884471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/>
            </a:p>
            <a:p>
              <a:pPr algn="ctr"/>
              <a:r>
                <a:rPr lang="en-US" altLang="zh-CN" dirty="0"/>
                <a:t>DMA</a:t>
              </a:r>
              <a:r>
                <a:rPr lang="zh-CN" altLang="en-US" dirty="0"/>
                <a:t>控制器</a:t>
              </a:r>
            </a:p>
          </p:txBody>
        </p:sp>
        <p:sp>
          <p:nvSpPr>
            <p:cNvPr id="23" name="流程图: 过程 22">
              <a:extLst>
                <a:ext uri="{FF2B5EF4-FFF2-40B4-BE49-F238E27FC236}">
                  <a16:creationId xmlns:a16="http://schemas.microsoft.com/office/drawing/2014/main" id="{E536A641-C06A-4944-890A-30CC85D3C518}"/>
                </a:ext>
              </a:extLst>
            </p:cNvPr>
            <p:cNvSpPr/>
            <p:nvPr/>
          </p:nvSpPr>
          <p:spPr>
            <a:xfrm>
              <a:off x="6662057" y="4268517"/>
              <a:ext cx="839755" cy="345391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DR</a:t>
              </a:r>
              <a:endParaRPr lang="zh-CN" altLang="en-US" dirty="0"/>
            </a:p>
          </p:txBody>
        </p:sp>
        <p:sp>
          <p:nvSpPr>
            <p:cNvPr id="24" name="流程图: 过程 23">
              <a:extLst>
                <a:ext uri="{FF2B5EF4-FFF2-40B4-BE49-F238E27FC236}">
                  <a16:creationId xmlns:a16="http://schemas.microsoft.com/office/drawing/2014/main" id="{DE18386C-2A61-4712-B623-9C069C5F6621}"/>
                </a:ext>
              </a:extLst>
            </p:cNvPr>
            <p:cNvSpPr/>
            <p:nvPr/>
          </p:nvSpPr>
          <p:spPr>
            <a:xfrm>
              <a:off x="6662057" y="4686392"/>
              <a:ext cx="839755" cy="345391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MAR</a:t>
              </a:r>
              <a:endParaRPr lang="zh-CN" altLang="en-US" dirty="0"/>
            </a:p>
          </p:txBody>
        </p:sp>
        <p:sp>
          <p:nvSpPr>
            <p:cNvPr id="25" name="流程图: 过程 24">
              <a:extLst>
                <a:ext uri="{FF2B5EF4-FFF2-40B4-BE49-F238E27FC236}">
                  <a16:creationId xmlns:a16="http://schemas.microsoft.com/office/drawing/2014/main" id="{0B1D8584-437C-4481-9F46-3EE9AEE5A1A3}"/>
                </a:ext>
              </a:extLst>
            </p:cNvPr>
            <p:cNvSpPr/>
            <p:nvPr/>
          </p:nvSpPr>
          <p:spPr>
            <a:xfrm>
              <a:off x="6662057" y="5102579"/>
              <a:ext cx="839755" cy="345391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DC</a:t>
              </a:r>
              <a:endParaRPr lang="zh-CN" altLang="en-US" dirty="0"/>
            </a:p>
          </p:txBody>
        </p:sp>
        <p:sp>
          <p:nvSpPr>
            <p:cNvPr id="26" name="流程图: 过程 25">
              <a:extLst>
                <a:ext uri="{FF2B5EF4-FFF2-40B4-BE49-F238E27FC236}">
                  <a16:creationId xmlns:a16="http://schemas.microsoft.com/office/drawing/2014/main" id="{7F7FD4B1-52C0-4F0E-93E0-F7651E635116}"/>
                </a:ext>
              </a:extLst>
            </p:cNvPr>
            <p:cNvSpPr/>
            <p:nvPr/>
          </p:nvSpPr>
          <p:spPr>
            <a:xfrm>
              <a:off x="6662056" y="5518766"/>
              <a:ext cx="839755" cy="345391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CR</a:t>
              </a:r>
              <a:endParaRPr lang="zh-CN" altLang="en-US" dirty="0"/>
            </a:p>
          </p:txBody>
        </p:sp>
        <p:sp>
          <p:nvSpPr>
            <p:cNvPr id="27" name="流程图: 过程 26">
              <a:extLst>
                <a:ext uri="{FF2B5EF4-FFF2-40B4-BE49-F238E27FC236}">
                  <a16:creationId xmlns:a16="http://schemas.microsoft.com/office/drawing/2014/main" id="{FB9695B7-65DB-4D7A-9A13-A802FA16B94D}"/>
                </a:ext>
              </a:extLst>
            </p:cNvPr>
            <p:cNvSpPr/>
            <p:nvPr/>
          </p:nvSpPr>
          <p:spPr>
            <a:xfrm>
              <a:off x="7836434" y="4268516"/>
              <a:ext cx="1214259" cy="1250249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IO</a:t>
              </a:r>
              <a:r>
                <a:rPr lang="zh-CN" altLang="en-US" dirty="0"/>
                <a:t>控制逻辑</a:t>
              </a:r>
            </a:p>
          </p:txBody>
        </p:sp>
        <p:sp>
          <p:nvSpPr>
            <p:cNvPr id="28" name="流程图: 过程 27">
              <a:extLst>
                <a:ext uri="{FF2B5EF4-FFF2-40B4-BE49-F238E27FC236}">
                  <a16:creationId xmlns:a16="http://schemas.microsoft.com/office/drawing/2014/main" id="{B204FEE6-2B88-453F-BC13-E1C2B1E8BB95}"/>
                </a:ext>
              </a:extLst>
            </p:cNvPr>
            <p:cNvSpPr/>
            <p:nvPr/>
          </p:nvSpPr>
          <p:spPr>
            <a:xfrm>
              <a:off x="9526554" y="4292002"/>
              <a:ext cx="751753" cy="394390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流程图: 过程 28">
              <a:extLst>
                <a:ext uri="{FF2B5EF4-FFF2-40B4-BE49-F238E27FC236}">
                  <a16:creationId xmlns:a16="http://schemas.microsoft.com/office/drawing/2014/main" id="{4FBFEFD6-5060-40F2-B2CB-C624F8D29B76}"/>
                </a:ext>
              </a:extLst>
            </p:cNvPr>
            <p:cNvSpPr/>
            <p:nvPr/>
          </p:nvSpPr>
          <p:spPr>
            <a:xfrm>
              <a:off x="9526553" y="5321571"/>
              <a:ext cx="751753" cy="394390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流程图: 过程 29">
              <a:extLst>
                <a:ext uri="{FF2B5EF4-FFF2-40B4-BE49-F238E27FC236}">
                  <a16:creationId xmlns:a16="http://schemas.microsoft.com/office/drawing/2014/main" id="{436F031C-60A3-4222-AB81-26E28D78B798}"/>
                </a:ext>
              </a:extLst>
            </p:cNvPr>
            <p:cNvSpPr/>
            <p:nvPr/>
          </p:nvSpPr>
          <p:spPr>
            <a:xfrm>
              <a:off x="9715817" y="4682076"/>
              <a:ext cx="373224" cy="643812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.</a:t>
              </a:r>
            </a:p>
            <a:p>
              <a:pPr algn="ctr"/>
              <a:r>
                <a:rPr lang="en-US" altLang="zh-CN" sz="1100" dirty="0"/>
                <a:t>.</a:t>
              </a:r>
            </a:p>
            <a:p>
              <a:pPr algn="ctr"/>
              <a:r>
                <a:rPr lang="en-US" altLang="zh-CN" sz="1100" dirty="0"/>
                <a:t>.</a:t>
              </a:r>
              <a:endParaRPr lang="zh-CN" altLang="en-US" sz="1100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A7FB858-25DF-4185-B918-089DE4712EF9}"/>
              </a:ext>
            </a:extLst>
          </p:cNvPr>
          <p:cNvSpPr txBox="1"/>
          <p:nvPr/>
        </p:nvSpPr>
        <p:spPr>
          <a:xfrm>
            <a:off x="620361" y="4560536"/>
            <a:ext cx="9900467" cy="168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CPU</a:t>
            </a:r>
            <a:r>
              <a:rPr lang="zh-CN" altLang="en-US" sz="2400" b="1" dirty="0"/>
              <a:t>向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控制器发出一条指令，启动</a:t>
            </a:r>
            <a:r>
              <a:rPr lang="en-US" altLang="zh-CN" sz="2400" b="1" dirty="0"/>
              <a:t>DMA</a:t>
            </a:r>
            <a:r>
              <a:rPr lang="zh-CN" altLang="en-US" sz="2400" b="1" dirty="0"/>
              <a:t>控制器，然后继续其他工作</a:t>
            </a:r>
            <a:endParaRPr lang="en-US" altLang="zh-CN" sz="2400" b="1"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DMA</a:t>
            </a:r>
            <a:r>
              <a:rPr lang="zh-CN" altLang="en-US" sz="2400" b="1" dirty="0"/>
              <a:t>控制器，控制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与主存完成数据交互，通过中断告知</a:t>
            </a:r>
            <a:r>
              <a:rPr lang="en-US" altLang="zh-CN" sz="2400" b="1" dirty="0"/>
              <a:t>CPU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一次传输仅在开始和结束时需要</a:t>
            </a:r>
            <a:r>
              <a:rPr lang="en-US" altLang="zh-CN" sz="2400" b="1" dirty="0">
                <a:solidFill>
                  <a:srgbClr val="C00000"/>
                </a:solidFill>
              </a:rPr>
              <a:t>CPU</a:t>
            </a:r>
            <a:r>
              <a:rPr lang="zh-CN" altLang="en-US" sz="2400" b="1" dirty="0">
                <a:solidFill>
                  <a:srgbClr val="C00000"/>
                </a:solidFill>
              </a:rPr>
              <a:t>参与</a:t>
            </a:r>
          </a:p>
        </p:txBody>
      </p:sp>
    </p:spTree>
    <p:extLst>
      <p:ext uri="{BB962C8B-B14F-4D97-AF65-F5344CB8AC3E}">
        <p14:creationId xmlns:p14="http://schemas.microsoft.com/office/powerpoint/2010/main" val="274891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8BA282-2FDA-489A-BC6E-E9C9497F56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475358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I/O</a:t>
            </a:r>
            <a:r>
              <a:rPr lang="zh-CN" altLang="en-US" dirty="0"/>
              <a:t>控制方式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C0935A-7886-4FFD-A326-56BE35E80B13}"/>
              </a:ext>
            </a:extLst>
          </p:cNvPr>
          <p:cNvSpPr txBox="1"/>
          <p:nvPr/>
        </p:nvSpPr>
        <p:spPr>
          <a:xfrm>
            <a:off x="620361" y="1567956"/>
            <a:ext cx="6480235" cy="1687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通道控制</a:t>
            </a:r>
            <a:r>
              <a:rPr lang="zh-CN" altLang="en-US" sz="2400" b="1" dirty="0"/>
              <a:t>方式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通道是专门负责</a:t>
            </a:r>
            <a:r>
              <a:rPr lang="en-US" altLang="zh-CN" sz="2400" b="1" dirty="0"/>
              <a:t>IO</a:t>
            </a:r>
            <a:r>
              <a:rPr lang="zh-CN" altLang="en-US" sz="2400" b="1" dirty="0"/>
              <a:t>的处理机，可进一步减少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的干预</a:t>
            </a:r>
            <a:endParaRPr lang="en-US" altLang="zh-CN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7FB858-25DF-4185-B918-089DE4712EF9}"/>
              </a:ext>
            </a:extLst>
          </p:cNvPr>
          <p:cNvSpPr txBox="1"/>
          <p:nvPr/>
        </p:nvSpPr>
        <p:spPr>
          <a:xfrm>
            <a:off x="620361" y="3255790"/>
            <a:ext cx="10945625" cy="3349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通道</a:t>
            </a:r>
            <a:r>
              <a:rPr lang="en-US" altLang="zh-CN" sz="2400" b="1" dirty="0"/>
              <a:t>V.S.</a:t>
            </a:r>
            <a:r>
              <a:rPr lang="zh-CN" altLang="en-US" sz="2400" b="1" dirty="0"/>
              <a:t>处理机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通道指令类型简单，没有自己的内存，与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共享内存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通道</a:t>
            </a:r>
            <a:r>
              <a:rPr lang="en-US" altLang="zh-CN" sz="2400" b="1" dirty="0"/>
              <a:t>V.S.DMA</a:t>
            </a:r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DMA</a:t>
            </a:r>
            <a:r>
              <a:rPr lang="zh-CN" altLang="en-US" sz="2400" b="1" dirty="0"/>
              <a:t>需要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来控制传输数据块大小、传输的内存位置，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通道方式中完全由通道控制</a:t>
            </a:r>
            <a:endParaRPr lang="en-US" altLang="zh-CN" sz="2400" b="1" dirty="0"/>
          </a:p>
          <a:p>
            <a:pPr marL="800089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DMA</a:t>
            </a:r>
            <a:r>
              <a:rPr lang="zh-CN" altLang="en-US" sz="2400" b="1" dirty="0"/>
              <a:t>对应一台设备与内存传递数据，通道可对应多台设备与内存交换数据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463995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Wingdings" panose="05000000000000000000" pitchFamily="2" charset="2"/>
          <a:buChar char="Ø"/>
          <a:defRPr sz="2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8936</TotalTime>
  <Words>2224</Words>
  <Application>Microsoft Office PowerPoint</Application>
  <PresentationFormat>宽屏</PresentationFormat>
  <Paragraphs>466</Paragraphs>
  <Slides>34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Arial</vt:lpstr>
      <vt:lpstr>Century Gothic</vt:lpstr>
      <vt:lpstr>Wingdings</vt:lpstr>
      <vt:lpstr>等线</vt:lpstr>
      <vt:lpstr>微软雅黑</vt:lpstr>
      <vt:lpstr>微软雅黑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志超</cp:lastModifiedBy>
  <cp:revision>549</cp:revision>
  <dcterms:created xsi:type="dcterms:W3CDTF">2015-08-18T02:51:41Z</dcterms:created>
  <dcterms:modified xsi:type="dcterms:W3CDTF">2021-12-06T05:38:34Z</dcterms:modified>
  <cp:category/>
</cp:coreProperties>
</file>